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Archivo Narrow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48" y="-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r.org/show-episode/oct-7-2019-ride-along-with-head-of-cdot-designing-future-moon-missions-in-colorado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lipartmax.com/middle/m2H7N4d3b1A0Z5A0_metro-state-university-denver/" TargetMode="External"/><Relationship Id="rId5" Type="http://schemas.openxmlformats.org/officeDocument/2006/relationships/hyperlink" Target="https://www.nsf.gov/news/mmg/mmg_disp.jsp?med_id=184375" TargetMode="External"/><Relationship Id="rId4" Type="http://schemas.openxmlformats.org/officeDocument/2006/relationships/hyperlink" Target="https://brand.colostate.edu/symbol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3-4433/14/2/318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Simplified-tropospheric-ozone-formation-schema-Ryerson-2001_fig1_361987018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mpussafetymagazine.com/news/leveraging-mass-notification-and-ai-to-detect-environmental-hazards/135285/" TargetMode="External"/><Relationship Id="rId3" Type="http://schemas.openxmlformats.org/officeDocument/2006/relationships/hyperlink" Target="https://www.wkbw.com/weather/air-quality-alerts-and-what-it-means-for-you" TargetMode="External"/><Relationship Id="rId7" Type="http://schemas.openxmlformats.org/officeDocument/2006/relationships/hyperlink" Target="https://forums.wyze.com/t/time-on-ios-notifications-is-wrong/30963/21?page=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ktv.com/news/governor-unhealthy-air-quality-alert-cell-phone-alerts-n95-style-masks-available/article_17dd6d78-24ca-11ee-b6f5-abd6d4ae2379.html" TargetMode="External"/><Relationship Id="rId11" Type="http://schemas.openxmlformats.org/officeDocument/2006/relationships/hyperlink" Target="https://www.mainepublic.org/health/2018-06-28/report-on-air-quality-in-maine-has-environmentalists-concerned" TargetMode="External"/><Relationship Id="rId5" Type="http://schemas.openxmlformats.org/officeDocument/2006/relationships/hyperlink" Target="https://www.shutterstock.com/video/search/air-quality-monitoring" TargetMode="External"/><Relationship Id="rId10" Type="http://schemas.openxmlformats.org/officeDocument/2006/relationships/hyperlink" Target="https://denvergazette.com/outtherecolorado/news/unhealthy-air-prompts-ozone-alert-in-parts-of-colorado/article_64391b8c-54b4-5ada-bdc7-2e643fa28b6a.html" TargetMode="External"/><Relationship Id="rId4" Type="http://schemas.openxmlformats.org/officeDocument/2006/relationships/hyperlink" Target="https://ziolkowski.eco/?y=air-quality-decreases-wednesday-as-temperatures-approach-triple-digits;-3-ll-vpJjqMCJ" TargetMode="External"/><Relationship Id="rId9" Type="http://schemas.openxmlformats.org/officeDocument/2006/relationships/hyperlink" Target="https://www.greeleytribune.com/2023/07/09/denver-colorado-ozone-alert-air-quality-pollution-highlands-ranch-golden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Simplified-tropospheric-ozone-formation-schema-Ryerson-2001_fig1_36198701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zone" TargetMode="External"/><Relationship Id="rId7" Type="http://schemas.openxmlformats.org/officeDocument/2006/relationships/hyperlink" Target="https://amazon.com/Cutaway-diagram-respiratory-Leonello-CalvettiStocktrek/dp/B07C3133F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ers.us/posters/colorful-cartoon-city-landscape-43008203" TargetMode="External"/><Relationship Id="rId5" Type="http://schemas.openxmlformats.org/officeDocument/2006/relationships/hyperlink" Target="https://www.nps.gov/articles/parkscience_32_1_71-79_bingham_porter_3825.htm" TargetMode="External"/><Relationship Id="rId4" Type="http://schemas.openxmlformats.org/officeDocument/2006/relationships/hyperlink" Target="https://prode.clubtalleres.com.ar/?w=over-the-counter-inhalers-ss-KlgZqjcL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photos/bank-of-paint-paint-brush-and-paint-roller" TargetMode="External"/><Relationship Id="rId13" Type="http://schemas.openxmlformats.org/officeDocument/2006/relationships/hyperlink" Target="https://en.wikipedia.org/wiki/Oxygen" TargetMode="External"/><Relationship Id="rId3" Type="http://schemas.openxmlformats.org/officeDocument/2006/relationships/hyperlink" Target="https://stock.adobe.com/search/images?k=cartoon+car+exhaust" TargetMode="External"/><Relationship Id="rId7" Type="http://schemas.openxmlformats.org/officeDocument/2006/relationships/hyperlink" Target="https://www.hiclipart.com/free-transparent-background-png-clipart-dgxqb" TargetMode="External"/><Relationship Id="rId12" Type="http://schemas.openxmlformats.org/officeDocument/2006/relationships/hyperlink" Target="https://www.chem.ucla.edu/~harding/IGOC/H/hydroxyl_radical.html" TargetMode="External"/><Relationship Id="rId2" Type="http://schemas.openxmlformats.org/officeDocument/2006/relationships/slide" Target="../slides/slide4.xml"/><Relationship Id="rId16" Type="http://schemas.openxmlformats.org/officeDocument/2006/relationships/hyperlink" Target="https://commons.wikimedia.org/wiki/File:Hydroperoxyl_radical_spacefill.png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positphotos.com/vectors/natural-gas.html" TargetMode="External"/><Relationship Id="rId11" Type="http://schemas.openxmlformats.org/officeDocument/2006/relationships/hyperlink" Target="https://en.wikipedia.org/wiki/Nitric_oxide" TargetMode="External"/><Relationship Id="rId5" Type="http://schemas.openxmlformats.org/officeDocument/2006/relationships/hyperlink" Target="https://pngtree.com/so/drop-clipart" TargetMode="External"/><Relationship Id="rId15" Type="http://schemas.openxmlformats.org/officeDocument/2006/relationships/hyperlink" Target="https://www.acs.org/middleschoolchemistry/lessonplans/chapter5/lesson1.html" TargetMode="External"/><Relationship Id="rId10" Type="http://schemas.openxmlformats.org/officeDocument/2006/relationships/hyperlink" Target="https://stock.adobe.com/search?k=sun+cartoon" TargetMode="External"/><Relationship Id="rId4" Type="http://schemas.openxmlformats.org/officeDocument/2006/relationships/hyperlink" Target="https://en.wikipedia.org/wiki/Nitrogen_dioxide" TargetMode="External"/><Relationship Id="rId9" Type="http://schemas.openxmlformats.org/officeDocument/2006/relationships/hyperlink" Target="https://www.vecteezy.com/free-vector/lawn-mower" TargetMode="External"/><Relationship Id="rId14" Type="http://schemas.openxmlformats.org/officeDocument/2006/relationships/hyperlink" Target="https://en.wikipedia.org/wiki/Ozon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ihsepa.org/resource/environmental-protection-agency-epa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ata-cdphe.opendata.arcgis.com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c7d9ca05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c7d9ca05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https://www.cpr.org/show-episode/oct-7-2019-ride-along-with-head-of-cdot-designing-future-moon-missions-in-colorado/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https://brand.colostate.edu/symbol/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https://www.nsf.gov/news/mmg/mmg_disp.jsp?med_id=184375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https://www.clipartmax.com/middle/m2H7N4d3b1A0Z5A0_metro-state-university-denver/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f076b6524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f076b6524_1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NOx had declined steadily and maintained positive weekday-weekend values, so we know that O3 is not simply following NOx behavior</a:t>
            </a:r>
            <a:endParaRPr sz="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f076b6524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f076b6524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weekday-weekend effect develops despite decreasing NOx concentrations!</a:t>
            </a:r>
            <a:endParaRPr sz="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eb6fc18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eb6fc18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weekday-weekend effect develops despite decreasing NOx concentrations!</a:t>
            </a:r>
            <a:endParaRPr sz="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db57b9c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db57b9c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https://www.mdpi.com/2073-4433/14/2/318</a:t>
            </a:r>
            <a:r>
              <a:rPr lang="en">
                <a:solidFill>
                  <a:schemeClr val="dk1"/>
                </a:solidFill>
              </a:rPr>
              <a:t> </a:t>
            </a:r>
            <a:endParaRPr sz="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f076b6524_1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f076b6524_1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weekday-weekend effect develops despite decreasing NOx concentrations!</a:t>
            </a:r>
            <a:endParaRPr sz="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e734508c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e734508c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What's the next step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 WHy haven't things changes - nox needs to keep decreasing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What is contributing to this summer's ozone?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What can I do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Why is it worse in denver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db57b9c63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db57b9c63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e734508c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e734508c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db57b9c6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db57b9c63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f076b6524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ef076b6524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https://www.researchgate.net/figure/Simplified-tropospheric-ozone-formation-schema-Ryerson-2001_fig1_361987018</a:t>
            </a:r>
            <a:r>
              <a:rPr lang="en">
                <a:solidFill>
                  <a:schemeClr val="dk1"/>
                </a:solidFill>
              </a:rPr>
              <a:t> </a:t>
            </a:r>
            <a:endParaRPr sz="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c7d9ca059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c7d9ca059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https://www.wkbw.com/weather/air-quality-alerts-and-what-it-means-for-you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https://ziolkowski.eco/?y=air-quality-decreases-wednesday-as-temperatures-approach-triple-digits;-3-ll-vpJ qMC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https://ziolkowski.eco/?y=air-quality-decreases-wednesday-as-temperatures-approach-triple-digits;-3-ll-</a:t>
            </a:r>
            <a:r>
              <a:rPr lang="en" u="sng">
                <a:solidFill>
                  <a:schemeClr val="hlink"/>
                </a:solidFill>
                <a:hlinkClick r:id="rId4"/>
              </a:rPr>
              <a:t>vpJ qMC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https://www.shutterstock.com/video/search/air-quality-monitoring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https://www.wktv.com/news/governor-unhealthy-air-quality-alert-cell-phone-alerts-n95-style-masks-available/article_17dd6d78-24ca-11ee-b6f5-abd6d4ae2379.html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https://forums.wyze.com/t/time-on-ios-notifications-is-wrong/30963/21?page=2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https://www.campussafetymagazine.com/news/leveraging-mass-notification-and-ai-to-detect-environmental-hazards/135285/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https://www.greeleytribune.com/2023/07/09/denver-colorado-ozone-alert-air-quality-pollution-highlands-ranch-golden/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https://denvergazette.com/outtherecolorado/news/unhealthy-air-prompts-ozone-alert-in-parts-of-colorado/article_64391b8c-54b4-5ada-bdc7-2e643fa28b6a.html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https://www.mainepublic.org/health/2018-06-28/report-on-air-quality-in-maine-has-environmentalists-concerned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dfadef86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edfadef86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https://www.researchgate.net/figure/Simplified-tropospheric-ozone-formation-schema-Ryerson-2001_fig1_361987018</a:t>
            </a:r>
            <a:r>
              <a:rPr lang="en">
                <a:solidFill>
                  <a:schemeClr val="dk1"/>
                </a:solidFill>
              </a:rPr>
              <a:t> </a:t>
            </a:r>
            <a:endParaRPr sz="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db57b9c6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db57b9c6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https://en.wikipedia.org/wiki/Ozone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https://prode.clubtalleres.com.ar/?w=over-the-counter-inhalers-ss-KlgZqjcL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https://www.nps.gov/articles/parkscience_32_1_71-79_bingham_porter_3825.htm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https://www.brooksrunning.com/en_us/blog/gear-stories/running-outside-gear-guide.html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https://en.wikipedia.org/wiki/Ozone_cracking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https://pixers.us/posters/colorful-cartoon-city-landscape-43008203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https://amazon.com/Cutaway-diagram-respiratory-Leonello-CalvettiStocktrek/dp/B07C3133FR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85f72cde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85f72cde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https://stock.adobe.com/search/images?k=cartoon+car+exhaust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https://en.wikipedia.org/wiki/Nitrogen_dioxide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https://pngtree.com/so/drop-clipart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https://depositphotos.com/vectors/natural-gas.html</a:t>
            </a: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https://www.hiclipart.com/free-transparent-background-png-clipart-dgxqb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https://www.istockphoto.com/photos/bank-of-paint-paint-brush-and-paint-roller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https://www.vecteezy.com/free-vector/lawn-mower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https://stock.adobe.com/search?k=sun+cartoon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https://en.wikipedia.org/wiki/Nitric_oxide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https://www.chem.ucla.edu/~harding/IGOC/H/hydroxyl_radical.html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https://en.wikipedia.org/wiki/Oxygen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14"/>
              </a:rPr>
              <a:t>https://en.wikipedia.org/wiki/Ozone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15"/>
              </a:rPr>
              <a:t>https://www.acs.org/middleschoolchemistry/lessonplans/chapter5/lesson1.html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16"/>
              </a:rPr>
              <a:t>https://commons.wikimedia.org/wiki/File:Hydroperoxyl_radical_spacefill.png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db57b9c6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db57b9c6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Oxone production has a nonlinear relationship with nox production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e32a53f3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e32a53f3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https://nihsepa.org/resource/environmental-protection-agency-epa/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https://data-cdphe.opendata.arcgis.com/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https://commons.wikimedia.org/wiki/File:Map_of_USA_without_state_names.svg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f4ee123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f4ee123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look at these precursor trends, this is what we find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https://www.cpr.org/2019/10/15/denvers-traffic-is-bad-and-a-new-report-says-itll-only-get-worse/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#Since we can see that the O3 is trending oddly, the next step is to investigate the precursors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f076b6524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f076b6524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f076b6524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f076b6524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3.jpg"/><Relationship Id="rId21" Type="http://schemas.openxmlformats.org/officeDocument/2006/relationships/image" Target="../media/image59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jpg"/><Relationship Id="rId20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2.png"/><Relationship Id="rId9" Type="http://schemas.openxmlformats.org/officeDocument/2006/relationships/image" Target="../media/image47.jpg"/><Relationship Id="rId14" Type="http://schemas.openxmlformats.org/officeDocument/2006/relationships/image" Target="../media/image52.jpg"/><Relationship Id="rId22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3.png"/><Relationship Id="rId4" Type="http://schemas.openxmlformats.org/officeDocument/2006/relationships/image" Target="../media/image14.jp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Oct. 7, 2019: Ride Along With Head Of CDOT; Designing Future Moon Missions  In Colorado | Colorado Public Radio"/>
          <p:cNvPicPr preferRelativeResize="0"/>
          <p:nvPr/>
        </p:nvPicPr>
        <p:blipFill rotWithShape="1">
          <a:blip r:embed="rId3">
            <a:alphaModFix/>
          </a:blip>
          <a:srcRect b="1566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199100"/>
            <a:ext cx="9144000" cy="2745300"/>
          </a:xfrm>
          <a:prstGeom prst="rect">
            <a:avLst/>
          </a:prstGeom>
          <a:solidFill>
            <a:srgbClr val="FFFEFE">
              <a:alpha val="91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The Evolution of Ozone’s Weekday-Weekend Effect Across Colorado’s Front Range </a:t>
            </a:r>
            <a:endParaRPr sz="3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2024 REU Symposium</a:t>
            </a:r>
            <a:endParaRPr sz="1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30 July, 2024 </a:t>
            </a:r>
            <a:endParaRPr sz="3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Grace Servia</a:t>
            </a:r>
            <a:endParaRPr sz="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Collett Group | Andrey Marsavin, Dr. Amy Sullivan, Dr. Jeff Collett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grpSp>
        <p:nvGrpSpPr>
          <p:cNvPr id="56" name="Google Shape;56;p13"/>
          <p:cNvGrpSpPr/>
          <p:nvPr/>
        </p:nvGrpSpPr>
        <p:grpSpPr>
          <a:xfrm>
            <a:off x="772788" y="2534220"/>
            <a:ext cx="7598413" cy="1200578"/>
            <a:chOff x="616525" y="2336337"/>
            <a:chExt cx="7598413" cy="1200578"/>
          </a:xfrm>
        </p:grpSpPr>
        <p:pic>
          <p:nvPicPr>
            <p:cNvPr id="57" name="Google Shape;57;p13" descr="Symbol | Brand | Colorado State University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525" y="2336337"/>
              <a:ext cx="1200578" cy="1200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5">
              <a:alphaModFix/>
            </a:blip>
            <a:srcRect l="18056" r="18209"/>
            <a:stretch/>
          </p:blipFill>
          <p:spPr>
            <a:xfrm>
              <a:off x="6931313" y="2363630"/>
              <a:ext cx="1283625" cy="11459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848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Long-Term O</a:t>
            </a:r>
            <a:r>
              <a:rPr lang="en" sz="33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 Weekday-Weekend Behavior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rot="10800000" flipH="1">
            <a:off x="225600" y="788925"/>
            <a:ext cx="86487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22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248" name="Google Shape;248;p22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2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22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6906900" y="4710000"/>
            <a:ext cx="2259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Data: CDPHE 2005-2023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/>
          <p:nvPr/>
        </p:nvSpPr>
        <p:spPr>
          <a:xfrm rot="10800000" flipH="1">
            <a:off x="3657600" y="5085000"/>
            <a:ext cx="55137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24712"/>
            <a:ext cx="9144000" cy="301511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>
            <a:spLocks noGrp="1"/>
          </p:cNvSpPr>
          <p:nvPr>
            <p:ph type="body" idx="1"/>
          </p:nvPr>
        </p:nvSpPr>
        <p:spPr>
          <a:xfrm>
            <a:off x="466650" y="4262700"/>
            <a:ext cx="8210700" cy="447300"/>
          </a:xfrm>
          <a:prstGeom prst="rect">
            <a:avLst/>
          </a:prstGeom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5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’s weekday-weekend difference oscillates around 0 until it begins to trend positive around 2017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22"/>
          <p:cNvCxnSpPr/>
          <p:nvPr/>
        </p:nvCxnSpPr>
        <p:spPr>
          <a:xfrm>
            <a:off x="8570250" y="3768900"/>
            <a:ext cx="0" cy="49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56" name="Google Shape;256;p22"/>
          <p:cNvCxnSpPr/>
          <p:nvPr/>
        </p:nvCxnSpPr>
        <p:spPr>
          <a:xfrm>
            <a:off x="6812280" y="3768900"/>
            <a:ext cx="0" cy="49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57" name="Google Shape;257;p22"/>
          <p:cNvCxnSpPr/>
          <p:nvPr/>
        </p:nvCxnSpPr>
        <p:spPr>
          <a:xfrm>
            <a:off x="5029200" y="3768900"/>
            <a:ext cx="0" cy="49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58" name="Google Shape;258;p22"/>
          <p:cNvCxnSpPr/>
          <p:nvPr/>
        </p:nvCxnSpPr>
        <p:spPr>
          <a:xfrm>
            <a:off x="3246000" y="3768900"/>
            <a:ext cx="0" cy="49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59" name="Google Shape;259;p22"/>
          <p:cNvCxnSpPr/>
          <p:nvPr/>
        </p:nvCxnSpPr>
        <p:spPr>
          <a:xfrm>
            <a:off x="1471250" y="3768900"/>
            <a:ext cx="0" cy="49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260" name="Google Shape;260;p22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849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33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 Weekday-Weekend Development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23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267" name="Google Shape;267;p23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3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23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8315400" y="4379100"/>
            <a:ext cx="8514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Data: 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CDPHE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2005-2023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3"/>
          <p:cNvSpPr/>
          <p:nvPr/>
        </p:nvSpPr>
        <p:spPr>
          <a:xfrm rot="10800000" flipH="1">
            <a:off x="3657600" y="5085000"/>
            <a:ext cx="55137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613" y="2861093"/>
            <a:ext cx="7328772" cy="194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613" y="916738"/>
            <a:ext cx="7328772" cy="194369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 txBox="1"/>
          <p:nvPr/>
        </p:nvSpPr>
        <p:spPr>
          <a:xfrm>
            <a:off x="269400" y="4693375"/>
            <a:ext cx="86487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more readily forming in the presence of NO</a:t>
            </a:r>
            <a:r>
              <a:rPr lang="en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even though less NO</a:t>
            </a:r>
            <a:r>
              <a:rPr lang="en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present in the atmosphere!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3"/>
          <p:cNvSpPr/>
          <p:nvPr/>
        </p:nvSpPr>
        <p:spPr>
          <a:xfrm rot="10800000" flipH="1">
            <a:off x="225600" y="788925"/>
            <a:ext cx="86487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849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A Shift in O</a:t>
            </a:r>
            <a:r>
              <a:rPr lang="en" sz="3300" b="1" baseline="-25000"/>
              <a:t>3</a:t>
            </a:r>
            <a:r>
              <a:rPr lang="en" sz="3300" b="1"/>
              <a:t> Sensitivity</a:t>
            </a:r>
            <a:endParaRPr sz="3300" b="1"/>
          </a:p>
        </p:txBody>
      </p:sp>
      <p:sp>
        <p:nvSpPr>
          <p:cNvPr id="282" name="Google Shape;282;p24"/>
          <p:cNvSpPr/>
          <p:nvPr/>
        </p:nvSpPr>
        <p:spPr>
          <a:xfrm rot="10800000" flipH="1">
            <a:off x="225600" y="788925"/>
            <a:ext cx="86487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body" idx="1"/>
          </p:nvPr>
        </p:nvSpPr>
        <p:spPr>
          <a:xfrm>
            <a:off x="5473275" y="1301700"/>
            <a:ext cx="35337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past, O</a:t>
            </a:r>
            <a:r>
              <a:rPr lang="en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production decreased with increasing NOx concentrations. Now, O</a:t>
            </a:r>
            <a:r>
              <a:rPr lang="en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increasing with increasing NOx concentrations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6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’s sensitivity to NOx is increasing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help inform new regulations and technology: continued NO</a:t>
            </a:r>
            <a:r>
              <a:rPr lang="en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emission reductions will result in less O</a:t>
            </a:r>
            <a:r>
              <a:rPr lang="en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24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285" name="Google Shape;285;p24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4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24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4"/>
          <p:cNvSpPr/>
          <p:nvPr/>
        </p:nvSpPr>
        <p:spPr>
          <a:xfrm rot="10800000" flipH="1">
            <a:off x="5504688" y="5085000"/>
            <a:ext cx="36759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2" y="1210438"/>
            <a:ext cx="5018604" cy="351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4"/>
          <p:cNvCxnSpPr/>
          <p:nvPr/>
        </p:nvCxnSpPr>
        <p:spPr>
          <a:xfrm>
            <a:off x="2110660" y="1558737"/>
            <a:ext cx="0" cy="2826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1" name="Google Shape;291;p24"/>
          <p:cNvSpPr/>
          <p:nvPr/>
        </p:nvSpPr>
        <p:spPr>
          <a:xfrm rot="-174929">
            <a:off x="1569207" y="2096061"/>
            <a:ext cx="1076048" cy="156367"/>
          </a:xfrm>
          <a:custGeom>
            <a:avLst/>
            <a:gdLst/>
            <a:ahLst/>
            <a:cxnLst/>
            <a:rect l="l" t="t" r="r" b="b"/>
            <a:pathLst>
              <a:path w="45896" h="6946" extrusionOk="0">
                <a:moveTo>
                  <a:pt x="45896" y="5890"/>
                </a:moveTo>
                <a:cubicBezTo>
                  <a:pt x="44489" y="5363"/>
                  <a:pt x="40358" y="3604"/>
                  <a:pt x="37456" y="2725"/>
                </a:cubicBezTo>
                <a:cubicBezTo>
                  <a:pt x="34555" y="1846"/>
                  <a:pt x="31301" y="1055"/>
                  <a:pt x="28487" y="615"/>
                </a:cubicBezTo>
                <a:cubicBezTo>
                  <a:pt x="25673" y="176"/>
                  <a:pt x="23212" y="88"/>
                  <a:pt x="20574" y="88"/>
                </a:cubicBezTo>
                <a:cubicBezTo>
                  <a:pt x="17936" y="88"/>
                  <a:pt x="15299" y="0"/>
                  <a:pt x="12661" y="615"/>
                </a:cubicBezTo>
                <a:cubicBezTo>
                  <a:pt x="10023" y="1230"/>
                  <a:pt x="6858" y="2725"/>
                  <a:pt x="4748" y="3780"/>
                </a:cubicBezTo>
                <a:cubicBezTo>
                  <a:pt x="2638" y="4835"/>
                  <a:pt x="791" y="6418"/>
                  <a:pt x="0" y="6946"/>
                </a:cubicBezTo>
              </a:path>
            </a:pathLst>
          </a:cu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92" name="Google Shape;292;p24"/>
          <p:cNvCxnSpPr/>
          <p:nvPr/>
        </p:nvCxnSpPr>
        <p:spPr>
          <a:xfrm>
            <a:off x="983050" y="4788375"/>
            <a:ext cx="38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3" name="Google Shape;293;p24"/>
          <p:cNvSpPr/>
          <p:nvPr/>
        </p:nvSpPr>
        <p:spPr>
          <a:xfrm>
            <a:off x="4870450" y="1558725"/>
            <a:ext cx="341400" cy="210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694949" y="1563625"/>
            <a:ext cx="1083300" cy="478800"/>
          </a:xfrm>
          <a:prstGeom prst="roundRect">
            <a:avLst>
              <a:gd name="adj" fmla="val 34586"/>
            </a:avLst>
          </a:prstGeom>
          <a:solidFill>
            <a:schemeClr val="lt1"/>
          </a:solidFill>
          <a:ln w="19050" cap="flat" cmpd="sng">
            <a:solidFill>
              <a:srgbClr val="DAA5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“NOx - limited”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(2017-2023)</a:t>
            </a: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3995928" y="1563624"/>
            <a:ext cx="1225200" cy="478800"/>
          </a:xfrm>
          <a:prstGeom prst="roundRect">
            <a:avLst>
              <a:gd name="adj" fmla="val 34586"/>
            </a:avLst>
          </a:prstGeom>
          <a:solidFill>
            <a:schemeClr val="lt1"/>
          </a:solidFill>
          <a:ln w="19050" cap="flat" cmpd="sng">
            <a:solidFill>
              <a:srgbClr val="EFD6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“NOx - saturated”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(2005-2016)</a:t>
            </a:r>
            <a:endParaRPr/>
          </a:p>
        </p:txBody>
      </p:sp>
      <p:cxnSp>
        <p:nvCxnSpPr>
          <p:cNvPr id="296" name="Google Shape;296;p24"/>
          <p:cNvCxnSpPr/>
          <p:nvPr/>
        </p:nvCxnSpPr>
        <p:spPr>
          <a:xfrm rot="10800000">
            <a:off x="235500" y="1817213"/>
            <a:ext cx="0" cy="229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24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849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Future Work and Limitations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5"/>
          <p:cNvSpPr/>
          <p:nvPr/>
        </p:nvSpPr>
        <p:spPr>
          <a:xfrm rot="10800000" flipH="1">
            <a:off x="225600" y="788925"/>
            <a:ext cx="86487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5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305" name="Google Shape;305;p25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5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" name="Google Shape;3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957" y="923625"/>
            <a:ext cx="3093330" cy="26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 txBox="1">
            <a:spLocks noGrp="1"/>
          </p:cNvSpPr>
          <p:nvPr>
            <p:ph type="body" idx="1"/>
          </p:nvPr>
        </p:nvSpPr>
        <p:spPr>
          <a:xfrm>
            <a:off x="5431913" y="3686250"/>
            <a:ext cx="2621400" cy="3750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VOCs in analysis model </a:t>
            </a: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5"/>
          <p:cNvSpPr txBox="1">
            <a:spLocks noGrp="1"/>
          </p:cNvSpPr>
          <p:nvPr>
            <p:ph type="body" idx="1"/>
          </p:nvPr>
        </p:nvSpPr>
        <p:spPr>
          <a:xfrm>
            <a:off x="528900" y="4137450"/>
            <a:ext cx="8063700" cy="9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258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step: analyze VOCs using a similar approach as NOx  in order to determine their impact on the Front Range’s O</a:t>
            </a:r>
            <a:r>
              <a:rPr lang="en" sz="16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trends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258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Smoke and transport impacts can also be investigated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5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6880300" y="4710250"/>
            <a:ext cx="226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Figure: Yang et al., 2023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5"/>
          <p:cNvSpPr/>
          <p:nvPr/>
        </p:nvSpPr>
        <p:spPr>
          <a:xfrm rot="10800000" flipH="1">
            <a:off x="7360920" y="5085000"/>
            <a:ext cx="18378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621" y="995988"/>
            <a:ext cx="3705851" cy="259299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4" name="Google Shape;314;p25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5"/>
          <p:cNvSpPr txBox="1">
            <a:spLocks noGrp="1"/>
          </p:cNvSpPr>
          <p:nvPr>
            <p:ph type="body" idx="1"/>
          </p:nvPr>
        </p:nvSpPr>
        <p:spPr>
          <a:xfrm>
            <a:off x="434700" y="3675713"/>
            <a:ext cx="4457700" cy="3750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Assumes constant volatile organic compounds (VOCs)</a:t>
            </a: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6"/>
          <p:cNvPicPr preferRelativeResize="0"/>
          <p:nvPr/>
        </p:nvPicPr>
        <p:blipFill rotWithShape="1">
          <a:blip r:embed="rId3">
            <a:alphaModFix/>
          </a:blip>
          <a:srcRect l="37439" t="27975" r="45987" b="35945"/>
          <a:stretch/>
        </p:blipFill>
        <p:spPr>
          <a:xfrm>
            <a:off x="3042100" y="1846125"/>
            <a:ext cx="499926" cy="145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20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6"/>
          <p:cNvSpPr/>
          <p:nvPr/>
        </p:nvSpPr>
        <p:spPr>
          <a:xfrm rot="10800000" flipH="1">
            <a:off x="225600" y="788925"/>
            <a:ext cx="67971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body" idx="1"/>
          </p:nvPr>
        </p:nvSpPr>
        <p:spPr>
          <a:xfrm>
            <a:off x="83100" y="938600"/>
            <a:ext cx="4672200" cy="18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Andrey, Amy, Jeff, and all of Collett Lab! 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Melissa Burt and Dr. Charlotte DeMott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26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325" name="Google Shape;325;p26" descr="Symbol | Brand | Colorado State University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6"/>
            <p:cNvPicPr preferRelativeResize="0"/>
            <p:nvPr/>
          </p:nvPicPr>
          <p:blipFill rotWithShape="1">
            <a:blip r:embed="rId5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26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8" name="Google Shape;32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4649" y="3356180"/>
            <a:ext cx="2049900" cy="153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450" y="3155750"/>
            <a:ext cx="1350877" cy="18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 rotWithShape="1">
          <a:blip r:embed="rId8">
            <a:alphaModFix/>
          </a:blip>
          <a:srcRect l="16836" r="15819"/>
          <a:stretch/>
        </p:blipFill>
        <p:spPr>
          <a:xfrm>
            <a:off x="6976676" y="112825"/>
            <a:ext cx="2125850" cy="18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>
            <a:spLocks noGrp="1"/>
          </p:cNvSpPr>
          <p:nvPr>
            <p:ph type="body" idx="1"/>
          </p:nvPr>
        </p:nvSpPr>
        <p:spPr>
          <a:xfrm>
            <a:off x="7121425" y="2099200"/>
            <a:ext cx="1836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has been supported by the National Science Foundation Research Experiences for Undergraduates Site in Earth System Science at Colorado State University under the cooperative agreement No. AGS-1950172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9053" y="1754417"/>
            <a:ext cx="1226001" cy="163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7176" y="3155754"/>
            <a:ext cx="1350874" cy="1801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26"/>
          <p:cNvGrpSpPr/>
          <p:nvPr/>
        </p:nvGrpSpPr>
        <p:grpSpPr>
          <a:xfrm>
            <a:off x="2440138" y="158675"/>
            <a:ext cx="2368020" cy="382998"/>
            <a:chOff x="7022700" y="3088550"/>
            <a:chExt cx="2960025" cy="478747"/>
          </a:xfrm>
        </p:grpSpPr>
        <p:pic>
          <p:nvPicPr>
            <p:cNvPr id="335" name="Google Shape;335;p26"/>
            <p:cNvPicPr preferRelativeResize="0"/>
            <p:nvPr/>
          </p:nvPicPr>
          <p:blipFill rotWithShape="1">
            <a:blip r:embed="rId11">
              <a:alphaModFix/>
            </a:blip>
            <a:srcRect b="54314"/>
            <a:stretch/>
          </p:blipFill>
          <p:spPr>
            <a:xfrm>
              <a:off x="7022700" y="3164800"/>
              <a:ext cx="1025025" cy="40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6"/>
            <p:cNvSpPr txBox="1"/>
            <p:nvPr/>
          </p:nvSpPr>
          <p:spPr>
            <a:xfrm>
              <a:off x="8047725" y="3088550"/>
              <a:ext cx="1935000" cy="4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447C"/>
                  </a:solidFill>
                  <a:latin typeface="Archivo Narrow SemiBold"/>
                  <a:ea typeface="Archivo Narrow SemiBold"/>
                  <a:cs typeface="Archivo Narrow SemiBold"/>
                  <a:sym typeface="Archivo Narrow SemiBold"/>
                </a:rPr>
                <a:t>Department of Mathematics and Statistics</a:t>
              </a:r>
              <a:endParaRPr sz="1000">
                <a:solidFill>
                  <a:srgbClr val="00447C"/>
                </a:solidFill>
                <a:latin typeface="Archivo Narrow SemiBold"/>
                <a:ea typeface="Archivo Narrow SemiBold"/>
                <a:cs typeface="Archivo Narrow SemiBold"/>
                <a:sym typeface="Archivo Narrow SemiBold"/>
              </a:endParaRPr>
            </a:p>
          </p:txBody>
        </p:sp>
      </p:grpSp>
      <p:grpSp>
        <p:nvGrpSpPr>
          <p:cNvPr id="337" name="Google Shape;337;p26"/>
          <p:cNvGrpSpPr/>
          <p:nvPr/>
        </p:nvGrpSpPr>
        <p:grpSpPr>
          <a:xfrm>
            <a:off x="4791125" y="158670"/>
            <a:ext cx="2368020" cy="382998"/>
            <a:chOff x="7022700" y="3088550"/>
            <a:chExt cx="2960025" cy="478747"/>
          </a:xfrm>
        </p:grpSpPr>
        <p:pic>
          <p:nvPicPr>
            <p:cNvPr id="338" name="Google Shape;338;p26"/>
            <p:cNvPicPr preferRelativeResize="0"/>
            <p:nvPr/>
          </p:nvPicPr>
          <p:blipFill rotWithShape="1">
            <a:blip r:embed="rId11">
              <a:alphaModFix/>
            </a:blip>
            <a:srcRect b="54314"/>
            <a:stretch/>
          </p:blipFill>
          <p:spPr>
            <a:xfrm>
              <a:off x="7022700" y="3164800"/>
              <a:ext cx="1025025" cy="40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26"/>
            <p:cNvSpPr txBox="1"/>
            <p:nvPr/>
          </p:nvSpPr>
          <p:spPr>
            <a:xfrm>
              <a:off x="8047725" y="3088550"/>
              <a:ext cx="1935000" cy="4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447C"/>
                  </a:solidFill>
                  <a:latin typeface="Archivo Narrow SemiBold"/>
                  <a:ea typeface="Archivo Narrow SemiBold"/>
                  <a:cs typeface="Archivo Narrow SemiBold"/>
                  <a:sym typeface="Archivo Narrow SemiBold"/>
                </a:rPr>
                <a:t>Department of Chemistry and Biochemistry</a:t>
              </a:r>
              <a:endParaRPr sz="1000">
                <a:solidFill>
                  <a:srgbClr val="00447C"/>
                </a:solidFill>
                <a:latin typeface="Archivo Narrow SemiBold"/>
                <a:ea typeface="Archivo Narrow SemiBold"/>
                <a:cs typeface="Archivo Narrow SemiBold"/>
                <a:sym typeface="Archivo Narrow SemiBold"/>
              </a:endParaRPr>
            </a:p>
          </p:txBody>
        </p:sp>
      </p:grpSp>
      <p:pic>
        <p:nvPicPr>
          <p:cNvPr id="340" name="Google Shape;340;p26"/>
          <p:cNvPicPr preferRelativeResize="0"/>
          <p:nvPr/>
        </p:nvPicPr>
        <p:blipFill rotWithShape="1">
          <a:blip r:embed="rId12">
            <a:alphaModFix/>
          </a:blip>
          <a:srcRect l="5651" t="24748" b="27121"/>
          <a:stretch/>
        </p:blipFill>
        <p:spPr>
          <a:xfrm>
            <a:off x="1346175" y="3815050"/>
            <a:ext cx="1226001" cy="83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22380" y="1704525"/>
            <a:ext cx="1454412" cy="193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71576" y="636349"/>
            <a:ext cx="2125850" cy="159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15">
            <a:alphaModFix/>
          </a:blip>
          <a:srcRect t="13454" b="26159"/>
          <a:stretch/>
        </p:blipFill>
        <p:spPr>
          <a:xfrm>
            <a:off x="225600" y="1874409"/>
            <a:ext cx="1350874" cy="108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07651" y="2377012"/>
            <a:ext cx="1934976" cy="257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 rotWithShape="1">
          <a:blip r:embed="rId17">
            <a:alphaModFix/>
          </a:blip>
          <a:srcRect l="33408" t="31468" r="38634" b="47251"/>
          <a:stretch/>
        </p:blipFill>
        <p:spPr>
          <a:xfrm>
            <a:off x="6557148" y="1934848"/>
            <a:ext cx="564276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 rotWithShape="1">
          <a:blip r:embed="rId18">
            <a:alphaModFix/>
          </a:blip>
          <a:srcRect l="39442" t="35725" r="22125" b="35436"/>
          <a:stretch/>
        </p:blipFill>
        <p:spPr>
          <a:xfrm>
            <a:off x="8408250" y="3135277"/>
            <a:ext cx="499926" cy="50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 rotWithShape="1">
          <a:blip r:embed="rId19">
            <a:alphaModFix/>
          </a:blip>
          <a:srcRect l="10659" t="27559" r="18982" b="35767"/>
          <a:stretch/>
        </p:blipFill>
        <p:spPr>
          <a:xfrm>
            <a:off x="6787850" y="3099000"/>
            <a:ext cx="823976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 rotWithShape="1">
          <a:blip r:embed="rId20">
            <a:alphaModFix/>
          </a:blip>
          <a:srcRect l="5855" t="12541" b="10375"/>
          <a:stretch/>
        </p:blipFill>
        <p:spPr>
          <a:xfrm>
            <a:off x="3618225" y="3653225"/>
            <a:ext cx="1561048" cy="95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21">
            <a:alphaModFix/>
          </a:blip>
          <a:srcRect t="9511" b="25295"/>
          <a:stretch/>
        </p:blipFill>
        <p:spPr>
          <a:xfrm>
            <a:off x="4599045" y="2736750"/>
            <a:ext cx="564276" cy="49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905000" y="4762500"/>
            <a:ext cx="4444800" cy="2083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849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Initial VOC Workup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8"/>
          <p:cNvSpPr/>
          <p:nvPr/>
        </p:nvSpPr>
        <p:spPr>
          <a:xfrm rot="10800000" flipH="1">
            <a:off x="225600" y="788925"/>
            <a:ext cx="86487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8"/>
          <p:cNvSpPr txBox="1">
            <a:spLocks noGrp="1"/>
          </p:cNvSpPr>
          <p:nvPr>
            <p:ph type="body" idx="1"/>
          </p:nvPr>
        </p:nvSpPr>
        <p:spPr>
          <a:xfrm>
            <a:off x="582000" y="3443700"/>
            <a:ext cx="6667800" cy="14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22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Source-specific VOC tracer compounds were analyzed at different locations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2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VOCs also exhibit a Weekday-Weekend effect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22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conclude that O</a:t>
            </a:r>
            <a:r>
              <a:rPr lang="en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’s behavior is not a result of VOCs?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2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more thorough and lengthy analysis is needed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28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363" name="Google Shape;363;p28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8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28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8"/>
          <p:cNvSpPr txBox="1"/>
          <p:nvPr/>
        </p:nvSpPr>
        <p:spPr>
          <a:xfrm>
            <a:off x="6880300" y="4710250"/>
            <a:ext cx="226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Data: CDPHE 2012-2022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95" y="1156300"/>
            <a:ext cx="3929343" cy="2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8763" y="1156311"/>
            <a:ext cx="4064749" cy="227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849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VOC Tracer Compounds by Location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9"/>
          <p:cNvSpPr/>
          <p:nvPr/>
        </p:nvSpPr>
        <p:spPr>
          <a:xfrm rot="10800000" flipH="1">
            <a:off x="225600" y="788925"/>
            <a:ext cx="86487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"/>
          <p:cNvSpPr txBox="1">
            <a:spLocks noGrp="1"/>
          </p:cNvSpPr>
          <p:nvPr>
            <p:ph type="body" idx="1"/>
          </p:nvPr>
        </p:nvSpPr>
        <p:spPr>
          <a:xfrm>
            <a:off x="5414675" y="3274475"/>
            <a:ext cx="36882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between tracer compounds in urban vs. oil and natural gas locations may also be performed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29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378" name="Google Shape;378;p29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9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29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9"/>
          <p:cNvSpPr txBox="1"/>
          <p:nvPr/>
        </p:nvSpPr>
        <p:spPr>
          <a:xfrm>
            <a:off x="6880300" y="4710250"/>
            <a:ext cx="226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Data: CDPHE 2012-2022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10" y="1089663"/>
            <a:ext cx="4704441" cy="375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2250" y="1206608"/>
            <a:ext cx="3688249" cy="186109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9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Google Shape;385;p29"/>
          <p:cNvCxnSpPr/>
          <p:nvPr/>
        </p:nvCxnSpPr>
        <p:spPr>
          <a:xfrm rot="10800000" flipH="1">
            <a:off x="5129275" y="1242100"/>
            <a:ext cx="4200" cy="195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0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391" name="Google Shape;391;p30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30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p30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56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latin typeface="Calibri"/>
                <a:ea typeface="Calibri"/>
                <a:cs typeface="Calibri"/>
                <a:sym typeface="Calibri"/>
              </a:rPr>
              <a:t>NOx Weekday-Weekend Trends</a:t>
            </a:r>
            <a:endParaRPr sz="302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0"/>
          <p:cNvSpPr/>
          <p:nvPr/>
        </p:nvSpPr>
        <p:spPr>
          <a:xfrm rot="10800000" flipH="1">
            <a:off x="225600" y="788925"/>
            <a:ext cx="86487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0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0"/>
          <p:cNvSpPr txBox="1"/>
          <p:nvPr/>
        </p:nvSpPr>
        <p:spPr>
          <a:xfrm>
            <a:off x="6884100" y="4699375"/>
            <a:ext cx="2259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Data: CPDHE 2005-2023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30"/>
          <p:cNvGrpSpPr/>
          <p:nvPr/>
        </p:nvGrpSpPr>
        <p:grpSpPr>
          <a:xfrm>
            <a:off x="142" y="1467617"/>
            <a:ext cx="9143714" cy="2611569"/>
            <a:chOff x="-3671862" y="1044519"/>
            <a:chExt cx="8470324" cy="2401442"/>
          </a:xfrm>
        </p:grpSpPr>
        <p:pic>
          <p:nvPicPr>
            <p:cNvPr id="398" name="Google Shape;398;p30"/>
            <p:cNvPicPr preferRelativeResize="0"/>
            <p:nvPr/>
          </p:nvPicPr>
          <p:blipFill rotWithShape="1">
            <a:blip r:embed="rId5">
              <a:alphaModFix/>
            </a:blip>
            <a:srcRect b="88144"/>
            <a:stretch/>
          </p:blipFill>
          <p:spPr>
            <a:xfrm>
              <a:off x="-3671862" y="1044519"/>
              <a:ext cx="8470324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0"/>
            <p:cNvPicPr preferRelativeResize="0"/>
            <p:nvPr/>
          </p:nvPicPr>
          <p:blipFill rotWithShape="1">
            <a:blip r:embed="rId5">
              <a:alphaModFix/>
            </a:blip>
            <a:srcRect t="54339"/>
            <a:stretch/>
          </p:blipFill>
          <p:spPr>
            <a:xfrm>
              <a:off x="-3671862" y="1240337"/>
              <a:ext cx="8470324" cy="220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30"/>
          <p:cNvSpPr/>
          <p:nvPr/>
        </p:nvSpPr>
        <p:spPr>
          <a:xfrm>
            <a:off x="2255400" y="1282025"/>
            <a:ext cx="4633200" cy="37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Weekday-Weekend NO</a:t>
            </a:r>
            <a:r>
              <a:rPr lang="en" sz="1300" baseline="-25000"/>
              <a:t>x</a:t>
            </a:r>
            <a:r>
              <a:rPr lang="en" sz="1300"/>
              <a:t> Trends</a:t>
            </a:r>
            <a:endParaRPr sz="1300"/>
          </a:p>
        </p:txBody>
      </p:sp>
      <p:sp>
        <p:nvSpPr>
          <p:cNvPr id="401" name="Google Shape;401;p30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43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latin typeface="Calibri"/>
                <a:ea typeface="Calibri"/>
                <a:cs typeface="Calibri"/>
                <a:sym typeface="Calibri"/>
              </a:rPr>
              <a:t>Establishing Exceedance </a:t>
            </a:r>
            <a:endParaRPr sz="302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1"/>
          <p:cNvSpPr/>
          <p:nvPr/>
        </p:nvSpPr>
        <p:spPr>
          <a:xfrm rot="10800000" flipH="1">
            <a:off x="225600" y="788925"/>
            <a:ext cx="86487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1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409" name="Google Shape;409;p31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1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31"/>
          <p:cNvSpPr txBox="1"/>
          <p:nvPr/>
        </p:nvSpPr>
        <p:spPr>
          <a:xfrm>
            <a:off x="7700300" y="4710250"/>
            <a:ext cx="144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Simon et.al, 2024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1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311700" y="2215463"/>
            <a:ext cx="2260200" cy="15015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1"/>
          <p:cNvSpPr/>
          <p:nvPr/>
        </p:nvSpPr>
        <p:spPr>
          <a:xfrm>
            <a:off x="7232575" y="2121500"/>
            <a:ext cx="1641600" cy="1501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Value to compare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 attainment standards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1"/>
          <p:cNvSpPr txBox="1"/>
          <p:nvPr/>
        </p:nvSpPr>
        <p:spPr>
          <a:xfrm>
            <a:off x="872400" y="2473013"/>
            <a:ext cx="14436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daily maximum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8 - hour concentration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(MDA8)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1"/>
          <p:cNvSpPr/>
          <p:nvPr/>
        </p:nvSpPr>
        <p:spPr>
          <a:xfrm>
            <a:off x="2571900" y="2215463"/>
            <a:ext cx="2260200" cy="15015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3204600" y="2605908"/>
            <a:ext cx="14436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annual 4th highest MDA8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1"/>
          <p:cNvSpPr/>
          <p:nvPr/>
        </p:nvSpPr>
        <p:spPr>
          <a:xfrm>
            <a:off x="4810288" y="2215450"/>
            <a:ext cx="2260200" cy="15015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5536800" y="2730263"/>
            <a:ext cx="14436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3 - year average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1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4"/>
          <p:cNvGrpSpPr/>
          <p:nvPr/>
        </p:nvGrpSpPr>
        <p:grpSpPr>
          <a:xfrm>
            <a:off x="3483500" y="2070625"/>
            <a:ext cx="5660500" cy="3072875"/>
            <a:chOff x="3483500" y="2070625"/>
            <a:chExt cx="5660500" cy="3072875"/>
          </a:xfrm>
        </p:grpSpPr>
        <p:pic>
          <p:nvPicPr>
            <p:cNvPr id="64" name="Google Shape;6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9950" y="3718097"/>
              <a:ext cx="2534050" cy="1425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 rotWithShape="1">
            <a:blip r:embed="rId4">
              <a:alphaModFix/>
            </a:blip>
            <a:srcRect b="44215"/>
            <a:stretch/>
          </p:blipFill>
          <p:spPr>
            <a:xfrm>
              <a:off x="3483500" y="3410963"/>
              <a:ext cx="2844822" cy="173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 rotWithShape="1">
            <a:blip r:embed="rId5">
              <a:alphaModFix/>
            </a:blip>
            <a:srcRect l="41409" t="9499" r="34226" b="14443"/>
            <a:stretch/>
          </p:blipFill>
          <p:spPr>
            <a:xfrm>
              <a:off x="4247235" y="2070625"/>
              <a:ext cx="913295" cy="142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" name="Google Shape;67;p14"/>
          <p:cNvGrpSpPr/>
          <p:nvPr/>
        </p:nvGrpSpPr>
        <p:grpSpPr>
          <a:xfrm>
            <a:off x="0" y="0"/>
            <a:ext cx="3997075" cy="5143500"/>
            <a:chOff x="0" y="0"/>
            <a:chExt cx="3997075" cy="5143500"/>
          </a:xfrm>
        </p:grpSpPr>
        <p:pic>
          <p:nvPicPr>
            <p:cNvPr id="68" name="Google Shape;68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" y="0"/>
              <a:ext cx="3800987" cy="2327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2689049"/>
              <a:ext cx="3201874" cy="245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0675" y="1367249"/>
              <a:ext cx="3166400" cy="2128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" name="Google Shape;71;p14"/>
          <p:cNvGrpSpPr/>
          <p:nvPr/>
        </p:nvGrpSpPr>
        <p:grpSpPr>
          <a:xfrm>
            <a:off x="3483497" y="-8"/>
            <a:ext cx="5660503" cy="3929933"/>
            <a:chOff x="3483497" y="-8"/>
            <a:chExt cx="5660503" cy="3929933"/>
          </a:xfrm>
        </p:grpSpPr>
        <p:pic>
          <p:nvPicPr>
            <p:cNvPr id="72" name="Google Shape;72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80404" y="-8"/>
              <a:ext cx="4363597" cy="2454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 rotWithShape="1">
            <a:blip r:embed="rId10">
              <a:alphaModFix/>
            </a:blip>
            <a:srcRect t="4492" b="7425"/>
            <a:stretch/>
          </p:blipFill>
          <p:spPr>
            <a:xfrm>
              <a:off x="5822625" y="2403975"/>
              <a:ext cx="3080051" cy="152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83497" y="346548"/>
              <a:ext cx="1571826" cy="88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29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302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3020" b="1">
                <a:latin typeface="Calibri"/>
                <a:ea typeface="Calibri"/>
                <a:cs typeface="Calibri"/>
                <a:sym typeface="Calibri"/>
              </a:rPr>
              <a:t> Chemistry</a:t>
            </a:r>
            <a:endParaRPr sz="302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2"/>
          <p:cNvSpPr/>
          <p:nvPr/>
        </p:nvSpPr>
        <p:spPr>
          <a:xfrm rot="10800000" flipH="1">
            <a:off x="225600" y="788925"/>
            <a:ext cx="86487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2"/>
          <p:cNvSpPr txBox="1">
            <a:spLocks noGrp="1"/>
          </p:cNvSpPr>
          <p:nvPr>
            <p:ph type="body" idx="1"/>
          </p:nvPr>
        </p:nvSpPr>
        <p:spPr>
          <a:xfrm>
            <a:off x="9502000" y="1071113"/>
            <a:ext cx="38247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NOx - saturated (VOC-limited) environments (2005-2016), excessive amounts of NO</a:t>
            </a:r>
            <a:r>
              <a:rPr lang="en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atmosphere terminate radicals that drive O</a:t>
            </a:r>
            <a:r>
              <a:rPr lang="en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production reactions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NOx - limited environments (2017-2023), NO</a:t>
            </a:r>
            <a:r>
              <a:rPr lang="en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atmosphere contributes to the radicals that drive O</a:t>
            </a:r>
            <a:r>
              <a:rPr lang="en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production reactions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p32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429" name="Google Shape;429;p32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32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32"/>
          <p:cNvSpPr txBox="1"/>
          <p:nvPr/>
        </p:nvSpPr>
        <p:spPr>
          <a:xfrm>
            <a:off x="6953275" y="4710250"/>
            <a:ext cx="2190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Diagram: Andrey Marsavin 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2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2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2"/>
          <p:cNvSpPr txBox="1"/>
          <p:nvPr/>
        </p:nvSpPr>
        <p:spPr>
          <a:xfrm>
            <a:off x="276175" y="1114463"/>
            <a:ext cx="3292200" cy="3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Radicals (OH, HO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RO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are needed to form O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NO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-saturated (VOC-limited) environments, radicals are removed by reaction with NO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NO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-limited (VOC-saturated) environments, radicals are removed by self-reactions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7064275" y="3897300"/>
            <a:ext cx="428700" cy="44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2"/>
          <p:cNvSpPr txBox="1"/>
          <p:nvPr/>
        </p:nvSpPr>
        <p:spPr>
          <a:xfrm>
            <a:off x="5133338" y="2527950"/>
            <a:ext cx="73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OH</a:t>
            </a:r>
            <a:endParaRPr sz="1700" baseline="-25000"/>
          </a:p>
        </p:txBody>
      </p:sp>
      <p:sp>
        <p:nvSpPr>
          <p:cNvPr id="437" name="Google Shape;437;p32"/>
          <p:cNvSpPr txBox="1"/>
          <p:nvPr/>
        </p:nvSpPr>
        <p:spPr>
          <a:xfrm>
            <a:off x="6764651" y="2527950"/>
            <a:ext cx="61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</a:t>
            </a:r>
            <a:r>
              <a:rPr lang="en" sz="1700" baseline="-25000"/>
              <a:t>2</a:t>
            </a:r>
            <a:endParaRPr sz="1700" baseline="-25000"/>
          </a:p>
        </p:txBody>
      </p:sp>
      <p:sp>
        <p:nvSpPr>
          <p:cNvPr id="438" name="Google Shape;438;p32"/>
          <p:cNvSpPr txBox="1"/>
          <p:nvPr/>
        </p:nvSpPr>
        <p:spPr>
          <a:xfrm>
            <a:off x="5378955" y="1544175"/>
            <a:ext cx="109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2D99FF"/>
                </a:solidFill>
              </a:rPr>
              <a:t>VOCs</a:t>
            </a:r>
            <a:endParaRPr sz="2200" b="1">
              <a:solidFill>
                <a:srgbClr val="2D99FF"/>
              </a:solidFill>
            </a:endParaRPr>
          </a:p>
        </p:txBody>
      </p:sp>
      <p:sp>
        <p:nvSpPr>
          <p:cNvPr id="439" name="Google Shape;439;p32"/>
          <p:cNvSpPr/>
          <p:nvPr/>
        </p:nvSpPr>
        <p:spPr>
          <a:xfrm rot="9487236">
            <a:off x="5989219" y="3243173"/>
            <a:ext cx="546905" cy="391227"/>
          </a:xfrm>
          <a:custGeom>
            <a:avLst/>
            <a:gdLst/>
            <a:ahLst/>
            <a:cxnLst/>
            <a:rect l="l" t="t" r="r" b="b"/>
            <a:pathLst>
              <a:path w="21670" h="13702" extrusionOk="0">
                <a:moveTo>
                  <a:pt x="0" y="0"/>
                </a:moveTo>
                <a:cubicBezTo>
                  <a:pt x="977" y="2252"/>
                  <a:pt x="2252" y="12280"/>
                  <a:pt x="5864" y="13512"/>
                </a:cubicBezTo>
                <a:cubicBezTo>
                  <a:pt x="9476" y="14744"/>
                  <a:pt x="19036" y="8413"/>
                  <a:pt x="21670" y="7393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" name="Google Shape;440;p32"/>
          <p:cNvSpPr txBox="1"/>
          <p:nvPr/>
        </p:nvSpPr>
        <p:spPr>
          <a:xfrm>
            <a:off x="6345624" y="3419673"/>
            <a:ext cx="68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D99FF"/>
                </a:solidFill>
              </a:rPr>
              <a:t>NO</a:t>
            </a:r>
            <a:endParaRPr sz="2000" b="1" baseline="-25000">
              <a:solidFill>
                <a:srgbClr val="2D99FF"/>
              </a:solidFill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5626950" y="3420508"/>
            <a:ext cx="68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D99FF"/>
                </a:solidFill>
              </a:rPr>
              <a:t>NO</a:t>
            </a:r>
            <a:r>
              <a:rPr lang="en" sz="2000" b="1" baseline="-25000">
                <a:solidFill>
                  <a:srgbClr val="2D99FF"/>
                </a:solidFill>
              </a:rPr>
              <a:t>2</a:t>
            </a:r>
            <a:endParaRPr sz="2000" b="1" baseline="-25000">
              <a:solidFill>
                <a:srgbClr val="2D99FF"/>
              </a:solidFill>
            </a:endParaRPr>
          </a:p>
        </p:txBody>
      </p:sp>
      <p:sp>
        <p:nvSpPr>
          <p:cNvPr id="442" name="Google Shape;442;p32"/>
          <p:cNvSpPr/>
          <p:nvPr/>
        </p:nvSpPr>
        <p:spPr>
          <a:xfrm rot="10540944" flipH="1">
            <a:off x="5998901" y="3859970"/>
            <a:ext cx="639000" cy="259331"/>
          </a:xfrm>
          <a:custGeom>
            <a:avLst/>
            <a:gdLst/>
            <a:ahLst/>
            <a:cxnLst/>
            <a:rect l="l" t="t" r="r" b="b"/>
            <a:pathLst>
              <a:path w="23353" h="10066" extrusionOk="0">
                <a:moveTo>
                  <a:pt x="0" y="10066"/>
                </a:moveTo>
                <a:cubicBezTo>
                  <a:pt x="1820" y="8389"/>
                  <a:pt x="7028" y="35"/>
                  <a:pt x="10920" y="2"/>
                </a:cubicBezTo>
                <a:cubicBezTo>
                  <a:pt x="14812" y="-31"/>
                  <a:pt x="21281" y="8225"/>
                  <a:pt x="23353" y="9869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443" name="Google Shape;443;p32"/>
          <p:cNvCxnSpPr/>
          <p:nvPr/>
        </p:nvCxnSpPr>
        <p:spPr>
          <a:xfrm flipH="1">
            <a:off x="6305557" y="4119452"/>
            <a:ext cx="7038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44" name="Google Shape;444;p32"/>
          <p:cNvSpPr txBox="1"/>
          <p:nvPr/>
        </p:nvSpPr>
        <p:spPr>
          <a:xfrm>
            <a:off x="7048138" y="3836348"/>
            <a:ext cx="687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O</a:t>
            </a:r>
            <a:r>
              <a:rPr lang="en" sz="2000" b="1" baseline="-25000">
                <a:solidFill>
                  <a:srgbClr val="000000"/>
                </a:solidFill>
              </a:rPr>
              <a:t>3</a:t>
            </a:r>
            <a:endParaRPr sz="2000" b="1" baseline="-25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baseline="-25000">
              <a:solidFill>
                <a:srgbClr val="000000"/>
              </a:solidFill>
            </a:endParaRPr>
          </a:p>
        </p:txBody>
      </p:sp>
      <p:cxnSp>
        <p:nvCxnSpPr>
          <p:cNvPr id="445" name="Google Shape;445;p32"/>
          <p:cNvCxnSpPr>
            <a:stCxn id="436" idx="2"/>
            <a:endCxn id="437" idx="2"/>
          </p:cNvCxnSpPr>
          <p:nvPr/>
        </p:nvCxnSpPr>
        <p:spPr>
          <a:xfrm rot="-5400000" flipH="1">
            <a:off x="6285938" y="2187450"/>
            <a:ext cx="600" cy="1574400"/>
          </a:xfrm>
          <a:prstGeom prst="curvedConnector3">
            <a:avLst>
              <a:gd name="adj1" fmla="val 3968753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46" name="Google Shape;446;p32"/>
          <p:cNvCxnSpPr>
            <a:stCxn id="437" idx="0"/>
            <a:endCxn id="436" idx="0"/>
          </p:cNvCxnSpPr>
          <p:nvPr/>
        </p:nvCxnSpPr>
        <p:spPr>
          <a:xfrm rot="5400000">
            <a:off x="6286001" y="1741050"/>
            <a:ext cx="600" cy="1574400"/>
          </a:xfrm>
          <a:prstGeom prst="curvedConnector3">
            <a:avLst>
              <a:gd name="adj1" fmla="val -3968753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47" name="Google Shape;447;p32"/>
          <p:cNvSpPr/>
          <p:nvPr/>
        </p:nvSpPr>
        <p:spPr>
          <a:xfrm rot="-1370184">
            <a:off x="6082360" y="1869176"/>
            <a:ext cx="546913" cy="391205"/>
          </a:xfrm>
          <a:custGeom>
            <a:avLst/>
            <a:gdLst/>
            <a:ahLst/>
            <a:cxnLst/>
            <a:rect l="l" t="t" r="r" b="b"/>
            <a:pathLst>
              <a:path w="21670" h="13702" extrusionOk="0">
                <a:moveTo>
                  <a:pt x="0" y="0"/>
                </a:moveTo>
                <a:cubicBezTo>
                  <a:pt x="977" y="2252"/>
                  <a:pt x="2252" y="12280"/>
                  <a:pt x="5864" y="13512"/>
                </a:cubicBezTo>
                <a:cubicBezTo>
                  <a:pt x="9476" y="14744"/>
                  <a:pt x="19036" y="8413"/>
                  <a:pt x="21670" y="7393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8" name="Google Shape;448;p32"/>
          <p:cNvSpPr txBox="1"/>
          <p:nvPr/>
        </p:nvSpPr>
        <p:spPr>
          <a:xfrm>
            <a:off x="6469450" y="1605000"/>
            <a:ext cx="154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OVOCs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49" name="Google Shape;449;p32"/>
          <p:cNvSpPr txBox="1"/>
          <p:nvPr/>
        </p:nvSpPr>
        <p:spPr>
          <a:xfrm flipH="1">
            <a:off x="3757284" y="2527957"/>
            <a:ext cx="78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HNO</a:t>
            </a:r>
            <a:r>
              <a:rPr lang="en" sz="1700" baseline="-25000"/>
              <a:t>3</a:t>
            </a:r>
            <a:endParaRPr sz="1700"/>
          </a:p>
        </p:txBody>
      </p:sp>
      <p:sp>
        <p:nvSpPr>
          <p:cNvPr id="450" name="Google Shape;450;p32"/>
          <p:cNvSpPr txBox="1"/>
          <p:nvPr/>
        </p:nvSpPr>
        <p:spPr>
          <a:xfrm flipH="1">
            <a:off x="4651785" y="2397450"/>
            <a:ext cx="58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</a:t>
            </a:r>
            <a:r>
              <a:rPr lang="en" sz="1100" baseline="-25000"/>
              <a:t>2</a:t>
            </a:r>
            <a:endParaRPr sz="1100" baseline="-25000"/>
          </a:p>
        </p:txBody>
      </p:sp>
      <p:cxnSp>
        <p:nvCxnSpPr>
          <p:cNvPr id="451" name="Google Shape;451;p32"/>
          <p:cNvCxnSpPr/>
          <p:nvPr/>
        </p:nvCxnSpPr>
        <p:spPr>
          <a:xfrm>
            <a:off x="4469145" y="2750851"/>
            <a:ext cx="6642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52" name="Google Shape;452;p32"/>
          <p:cNvCxnSpPr/>
          <p:nvPr/>
        </p:nvCxnSpPr>
        <p:spPr>
          <a:xfrm flipH="1">
            <a:off x="7308557" y="2750852"/>
            <a:ext cx="7038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53" name="Google Shape;453;p32"/>
          <p:cNvSpPr txBox="1"/>
          <p:nvPr/>
        </p:nvSpPr>
        <p:spPr>
          <a:xfrm>
            <a:off x="8033425" y="2527950"/>
            <a:ext cx="82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</a:t>
            </a:r>
            <a:r>
              <a:rPr lang="en" sz="1700" baseline="-25000"/>
              <a:t>2</a:t>
            </a:r>
            <a:r>
              <a:rPr lang="en" sz="1700"/>
              <a:t>O</a:t>
            </a:r>
            <a:r>
              <a:rPr lang="en" sz="1700" baseline="-25000"/>
              <a:t>2</a:t>
            </a:r>
            <a:endParaRPr sz="1700"/>
          </a:p>
        </p:txBody>
      </p:sp>
      <p:sp>
        <p:nvSpPr>
          <p:cNvPr id="454" name="Google Shape;454;p32"/>
          <p:cNvSpPr txBox="1"/>
          <p:nvPr/>
        </p:nvSpPr>
        <p:spPr>
          <a:xfrm>
            <a:off x="7415713" y="2397438"/>
            <a:ext cx="617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</a:t>
            </a:r>
            <a:r>
              <a:rPr lang="en" sz="1100" baseline="-25000"/>
              <a:t>2</a:t>
            </a:r>
            <a:endParaRPr sz="1100" baseline="-25000"/>
          </a:p>
        </p:txBody>
      </p:sp>
      <p:sp>
        <p:nvSpPr>
          <p:cNvPr id="455" name="Google Shape;455;p32"/>
          <p:cNvSpPr txBox="1"/>
          <p:nvPr/>
        </p:nvSpPr>
        <p:spPr>
          <a:xfrm>
            <a:off x="3883875" y="3009000"/>
            <a:ext cx="1397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9A2F"/>
                </a:solidFill>
              </a:rPr>
              <a:t>NO</a:t>
            </a:r>
            <a:r>
              <a:rPr lang="en" baseline="-25000">
                <a:solidFill>
                  <a:srgbClr val="FE9A2F"/>
                </a:solidFill>
              </a:rPr>
              <a:t>x</a:t>
            </a:r>
            <a:r>
              <a:rPr lang="en">
                <a:solidFill>
                  <a:srgbClr val="FE9A2F"/>
                </a:solidFill>
              </a:rPr>
              <a:t>-saturated (VOC-limited)</a:t>
            </a:r>
            <a:endParaRPr sz="1800">
              <a:solidFill>
                <a:srgbClr val="FE9A2F"/>
              </a:solidFill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7215025" y="3000675"/>
            <a:ext cx="1542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9A2F"/>
                </a:solidFill>
              </a:rPr>
              <a:t>NO</a:t>
            </a:r>
            <a:r>
              <a:rPr lang="en" baseline="-25000">
                <a:solidFill>
                  <a:srgbClr val="FE9A2F"/>
                </a:solidFill>
              </a:rPr>
              <a:t>x</a:t>
            </a:r>
            <a:r>
              <a:rPr lang="en">
                <a:solidFill>
                  <a:srgbClr val="FE9A2F"/>
                </a:solidFill>
              </a:rPr>
              <a:t>-limited</a:t>
            </a:r>
            <a:endParaRPr>
              <a:solidFill>
                <a:srgbClr val="FE9A2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9A2F"/>
                </a:solidFill>
              </a:rPr>
              <a:t>(VOC-saturated)</a:t>
            </a:r>
            <a:endParaRPr>
              <a:solidFill>
                <a:srgbClr val="FE9A2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226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What is O</a:t>
            </a:r>
            <a:r>
              <a:rPr lang="en" sz="33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?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8133">
            <a:off x="5573053" y="94921"/>
            <a:ext cx="3092670" cy="183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l="25453" r="19092"/>
          <a:stretch/>
        </p:blipFill>
        <p:spPr>
          <a:xfrm>
            <a:off x="7054615" y="3650700"/>
            <a:ext cx="1069911" cy="1248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" name="Google Shape;82;p15" descr="Ozone effects on two ecosystem services at Great Smoky Mountains National  Park, USA (U.S. National Park Service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475" y="3874234"/>
            <a:ext cx="1513792" cy="10253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" name="Google Shape;83;p15"/>
          <p:cNvSpPr txBox="1"/>
          <p:nvPr/>
        </p:nvSpPr>
        <p:spPr>
          <a:xfrm>
            <a:off x="6709515" y="278421"/>
            <a:ext cx="819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O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7740971" y="817073"/>
            <a:ext cx="819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O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735896" y="1110462"/>
            <a:ext cx="819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O</a:t>
            </a: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t="30996" b="9839"/>
          <a:stretch/>
        </p:blipFill>
        <p:spPr>
          <a:xfrm>
            <a:off x="3492125" y="218250"/>
            <a:ext cx="2261124" cy="799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991000" cy="27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Molecule composed of three Oxygen atoms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 level ozone is in the troposphere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health and environmental risk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Hazardous air pollutant, especially for children and the elderly, individuals with pre existing conditions,          or who exercise outdoors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Leads to short and long-term consequences ranging from shortness of breath to premature death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plants from breathing and reduces agricultural yield and overall biomass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Degrades everyday materials such as rubber and plastics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5" descr="Ozone cracking - Wikipedi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7297" y="3874234"/>
            <a:ext cx="1675333" cy="10253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" name="Google Shape;89;p15" descr="A Guide to Outside Running Gear | Running Advice &amp; Tips | Brooks Runni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6654" y="3874234"/>
            <a:ext cx="1783952" cy="10253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15"/>
          <p:cNvSpPr/>
          <p:nvPr/>
        </p:nvSpPr>
        <p:spPr>
          <a:xfrm rot="10800000" flipH="1">
            <a:off x="225600" y="788925"/>
            <a:ext cx="30462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92" name="Google Shape;92;p15" descr="Symbol | Brand | Colorado State University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5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8393900" y="4547100"/>
            <a:ext cx="750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Helmig,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/>
          <p:nvPr/>
        </p:nvSpPr>
        <p:spPr>
          <a:xfrm rot="10800000" flipH="1">
            <a:off x="1828800" y="5085000"/>
            <a:ext cx="73518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l="8887" t="32449" r="8895" b="34773"/>
          <a:stretch/>
        </p:blipFill>
        <p:spPr>
          <a:xfrm flipH="1">
            <a:off x="424682" y="2405300"/>
            <a:ext cx="1752218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3202963" y="2698225"/>
            <a:ext cx="914400" cy="304800"/>
          </a:xfrm>
          <a:prstGeom prst="rightArrow">
            <a:avLst>
              <a:gd name="adj1" fmla="val 25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2253088" y="2288775"/>
            <a:ext cx="990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NO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876675" y="3072400"/>
            <a:ext cx="1114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(emissions)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4200963" y="2288775"/>
            <a:ext cx="990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NO</a:t>
            </a:r>
            <a:r>
              <a:rPr lang="en" sz="3000" b="1" baseline="-25000">
                <a:solidFill>
                  <a:schemeClr val="dk1"/>
                </a:solidFill>
              </a:rPr>
              <a:t>2</a:t>
            </a:r>
            <a:endParaRPr sz="3000" b="1" baseline="-25000">
              <a:solidFill>
                <a:schemeClr val="dk1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5255888" y="2698225"/>
            <a:ext cx="914400" cy="304800"/>
          </a:xfrm>
          <a:prstGeom prst="rightArrow">
            <a:avLst>
              <a:gd name="adj1" fmla="val 25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8148963" y="2288775"/>
            <a:ext cx="628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O</a:t>
            </a:r>
            <a:r>
              <a:rPr lang="en" sz="3000" b="1" baseline="-25000">
                <a:solidFill>
                  <a:schemeClr val="dk1"/>
                </a:solidFill>
              </a:rPr>
              <a:t>3</a:t>
            </a:r>
            <a:endParaRPr sz="3000" b="1" baseline="-25000">
              <a:solidFill>
                <a:schemeClr val="dk1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316964" y="2305103"/>
            <a:ext cx="669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Oᣟ</a:t>
            </a:r>
            <a:endParaRPr sz="3000" b="1" baseline="-25000" dirty="0">
              <a:solidFill>
                <a:schemeClr val="dk1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7092413" y="2698225"/>
            <a:ext cx="914400" cy="304800"/>
          </a:xfrm>
          <a:prstGeom prst="rightArrow">
            <a:avLst>
              <a:gd name="adj1" fmla="val 25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362" y="2895710"/>
            <a:ext cx="990600" cy="738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775" y="2847887"/>
            <a:ext cx="865217" cy="6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3338" y="821619"/>
            <a:ext cx="914400" cy="67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8063" y="2952505"/>
            <a:ext cx="914400" cy="68166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6365936" y="2983973"/>
            <a:ext cx="514500" cy="5238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 flipH="1">
            <a:off x="7404013" y="1554988"/>
            <a:ext cx="534900" cy="10860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16"/>
          <p:cNvSpPr txBox="1"/>
          <p:nvPr/>
        </p:nvSpPr>
        <p:spPr>
          <a:xfrm>
            <a:off x="5864538" y="64800"/>
            <a:ext cx="8652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hv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(light)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 flipH="1">
            <a:off x="3582463" y="1491313"/>
            <a:ext cx="534900" cy="10860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6"/>
          <p:cNvSpPr txBox="1"/>
          <p:nvPr/>
        </p:nvSpPr>
        <p:spPr>
          <a:xfrm>
            <a:off x="7606138" y="136200"/>
            <a:ext cx="628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O</a:t>
            </a:r>
            <a:r>
              <a:rPr lang="en" sz="3000" b="1" baseline="-25000">
                <a:solidFill>
                  <a:schemeClr val="dk1"/>
                </a:solidFill>
              </a:rPr>
              <a:t>2</a:t>
            </a:r>
            <a:endParaRPr sz="3000" b="1" baseline="-25000">
              <a:solidFill>
                <a:schemeClr val="dk1"/>
              </a:solidFill>
            </a:endParaRPr>
          </a:p>
        </p:txBody>
      </p:sp>
      <p:sp>
        <p:nvSpPr>
          <p:cNvPr id="120" name="Google Shape;120;p16"/>
          <p:cNvSpPr/>
          <p:nvPr/>
        </p:nvSpPr>
        <p:spPr>
          <a:xfrm rot="656482">
            <a:off x="5769841" y="1431713"/>
            <a:ext cx="365292" cy="1205173"/>
          </a:xfrm>
          <a:custGeom>
            <a:avLst/>
            <a:gdLst/>
            <a:ahLst/>
            <a:cxnLst/>
            <a:rect l="l" t="t" r="r" b="b"/>
            <a:pathLst>
              <a:path w="14612" h="48208" extrusionOk="0">
                <a:moveTo>
                  <a:pt x="13996" y="0"/>
                </a:moveTo>
                <a:cubicBezTo>
                  <a:pt x="12418" y="4729"/>
                  <a:pt x="4770" y="8758"/>
                  <a:pt x="6998" y="13218"/>
                </a:cubicBezTo>
                <a:cubicBezTo>
                  <a:pt x="8557" y="16337"/>
                  <a:pt x="16462" y="18528"/>
                  <a:pt x="13996" y="20994"/>
                </a:cubicBezTo>
                <a:cubicBezTo>
                  <a:pt x="10692" y="24298"/>
                  <a:pt x="5636" y="25465"/>
                  <a:pt x="2332" y="28769"/>
                </a:cubicBezTo>
                <a:cubicBezTo>
                  <a:pt x="-718" y="31819"/>
                  <a:pt x="12378" y="36603"/>
                  <a:pt x="9330" y="39655"/>
                </a:cubicBezTo>
                <a:cubicBezTo>
                  <a:pt x="6349" y="42640"/>
                  <a:pt x="0" y="43989"/>
                  <a:pt x="0" y="48208"/>
                </a:cubicBezTo>
              </a:path>
            </a:pathLst>
          </a:custGeom>
          <a:noFill/>
          <a:ln w="28575" cap="flat" cmpd="sng">
            <a:solidFill>
              <a:srgbClr val="6D9EEB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3438" y="859175"/>
            <a:ext cx="587400" cy="5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 rot="10800000">
            <a:off x="3180988" y="3112525"/>
            <a:ext cx="914400" cy="304800"/>
          </a:xfrm>
          <a:prstGeom prst="rightArrow">
            <a:avLst>
              <a:gd name="adj1" fmla="val 25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3671925" y="897800"/>
            <a:ext cx="9144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VOCs</a:t>
            </a:r>
            <a:endParaRPr sz="1500" b="1">
              <a:solidFill>
                <a:schemeClr val="dk1"/>
              </a:solidFill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5937" y="213625"/>
            <a:ext cx="669600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7800" y="93948"/>
            <a:ext cx="449192" cy="73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11">
            <a:alphaModFix/>
          </a:blip>
          <a:srcRect l="-8810" r="8809"/>
          <a:stretch/>
        </p:blipFill>
        <p:spPr>
          <a:xfrm>
            <a:off x="3627825" y="90925"/>
            <a:ext cx="865200" cy="8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12">
            <a:alphaModFix/>
          </a:blip>
          <a:srcRect l="15859" t="27647" r="16941" b="27309"/>
          <a:stretch/>
        </p:blipFill>
        <p:spPr>
          <a:xfrm flipH="1">
            <a:off x="4493024" y="181870"/>
            <a:ext cx="1114500" cy="715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1226025" y="3942888"/>
            <a:ext cx="715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Precursor compounds such as nitrogen oxides (NO</a:t>
            </a:r>
            <a:r>
              <a:rPr lang="en" sz="1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and volatile organic compounds (VOCs) react with one another in the presence of sunlight to create O</a:t>
            </a:r>
            <a:r>
              <a:rPr lang="en" sz="1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16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130" name="Google Shape;130;p16" descr="Symbol | Brand | Colorado State University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6"/>
            <p:cNvPicPr preferRelativeResize="0"/>
            <p:nvPr/>
          </p:nvPicPr>
          <p:blipFill rotWithShape="1">
            <a:blip r:embed="rId1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311700" y="978225"/>
            <a:ext cx="226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33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 Lifecycle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 rot="10800000" flipH="1">
            <a:off x="225600" y="1703325"/>
            <a:ext cx="23373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7700300" y="4710250"/>
            <a:ext cx="144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Helmig, 2020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 rot="10800000" flipH="1">
            <a:off x="1828800" y="5085000"/>
            <a:ext cx="73518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382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33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-NO</a:t>
            </a:r>
            <a:r>
              <a:rPr lang="en" sz="3300" b="1" baseline="-250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 Relationship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333000" y="2003263"/>
            <a:ext cx="2876100" cy="17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production has a non- linear relationship with the amount of NO</a:t>
            </a:r>
            <a:r>
              <a:rPr lang="en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present in the air.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17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145" name="Google Shape;145;p17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7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7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100" y="847425"/>
            <a:ext cx="5629579" cy="39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 rot="10800000" flipH="1">
            <a:off x="1828800" y="5085000"/>
            <a:ext cx="73518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6853950" y="4710250"/>
            <a:ext cx="2289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Schroeder et al., 2017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 rot="10800000" flipH="1">
            <a:off x="225600" y="788925"/>
            <a:ext cx="8565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p17"/>
          <p:cNvCxnSpPr/>
          <p:nvPr/>
        </p:nvCxnSpPr>
        <p:spPr>
          <a:xfrm>
            <a:off x="4246775" y="4801250"/>
            <a:ext cx="38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3" name="Google Shape;153;p17"/>
          <p:cNvCxnSpPr/>
          <p:nvPr/>
        </p:nvCxnSpPr>
        <p:spPr>
          <a:xfrm rot="10800000">
            <a:off x="3207300" y="1817213"/>
            <a:ext cx="0" cy="229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17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111600" y="1224600"/>
            <a:ext cx="4293300" cy="2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EPA has established National Ambient Air Quality Standards (NAAQS) for several air pollutants including O</a:t>
            </a:r>
            <a:r>
              <a:rPr lang="en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Colorado Front Range routinely exceeds the O</a:t>
            </a:r>
            <a:r>
              <a:rPr lang="en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NAAQS (70 ppbv) and is designated as a nonattainment area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monitoring sites operated by       CDPHE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28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Colorado O</a:t>
            </a:r>
            <a:r>
              <a:rPr lang="en" sz="33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10800000" flipH="1">
            <a:off x="225600" y="788925"/>
            <a:ext cx="38094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 l="27548" t="10099" r="27467" b="11732"/>
          <a:stretch/>
        </p:blipFill>
        <p:spPr>
          <a:xfrm>
            <a:off x="522399" y="4116112"/>
            <a:ext cx="725554" cy="6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4">
            <a:alphaModFix/>
          </a:blip>
          <a:srcRect r="43123"/>
          <a:stretch/>
        </p:blipFill>
        <p:spPr>
          <a:xfrm>
            <a:off x="1842685" y="4137864"/>
            <a:ext cx="889189" cy="64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4">
            <a:alphaModFix/>
          </a:blip>
          <a:srcRect l="56907" b="-6712"/>
          <a:stretch/>
        </p:blipFill>
        <p:spPr>
          <a:xfrm>
            <a:off x="3326617" y="4116120"/>
            <a:ext cx="673682" cy="69181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 flipH="1">
            <a:off x="2444481" y="4756268"/>
            <a:ext cx="287400" cy="2160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5">
            <a:alphaModFix/>
          </a:blip>
          <a:srcRect l="37701" t="5498" r="27170" b="3010"/>
          <a:stretch/>
        </p:blipFill>
        <p:spPr>
          <a:xfrm>
            <a:off x="5105850" y="177112"/>
            <a:ext cx="3872619" cy="45331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67" name="Google Shape;167;p18"/>
          <p:cNvGrpSpPr/>
          <p:nvPr/>
        </p:nvGrpSpPr>
        <p:grpSpPr>
          <a:xfrm>
            <a:off x="4404893" y="2932562"/>
            <a:ext cx="1443705" cy="1909561"/>
            <a:chOff x="9396425" y="3391700"/>
            <a:chExt cx="889200" cy="1518900"/>
          </a:xfrm>
        </p:grpSpPr>
        <p:sp>
          <p:nvSpPr>
            <p:cNvPr id="168" name="Google Shape;168;p18"/>
            <p:cNvSpPr/>
            <p:nvPr/>
          </p:nvSpPr>
          <p:spPr>
            <a:xfrm>
              <a:off x="9396425" y="3391700"/>
              <a:ext cx="889200" cy="1518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9" name="Google Shape;169;p18"/>
            <p:cNvPicPr preferRelativeResize="0"/>
            <p:nvPr/>
          </p:nvPicPr>
          <p:blipFill rotWithShape="1">
            <a:blip r:embed="rId6">
              <a:alphaModFix/>
            </a:blip>
            <a:srcRect l="18864" t="4525" r="9543"/>
            <a:stretch/>
          </p:blipFill>
          <p:spPr>
            <a:xfrm>
              <a:off x="9488296" y="3494388"/>
              <a:ext cx="705454" cy="13136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70" name="Google Shape;170;p18"/>
          <p:cNvGrpSpPr/>
          <p:nvPr/>
        </p:nvGrpSpPr>
        <p:grpSpPr>
          <a:xfrm>
            <a:off x="4166659" y="63836"/>
            <a:ext cx="1681335" cy="1148772"/>
            <a:chOff x="9440600" y="3758650"/>
            <a:chExt cx="1381200" cy="951600"/>
          </a:xfrm>
        </p:grpSpPr>
        <p:sp>
          <p:nvSpPr>
            <p:cNvPr id="171" name="Google Shape;171;p18"/>
            <p:cNvSpPr/>
            <p:nvPr/>
          </p:nvSpPr>
          <p:spPr>
            <a:xfrm>
              <a:off x="9440600" y="3758650"/>
              <a:ext cx="1381200" cy="951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18"/>
            <p:cNvGrpSpPr/>
            <p:nvPr/>
          </p:nvGrpSpPr>
          <p:grpSpPr>
            <a:xfrm>
              <a:off x="9529950" y="3848688"/>
              <a:ext cx="1202494" cy="771525"/>
              <a:chOff x="4823650" y="330375"/>
              <a:chExt cx="8016624" cy="5143499"/>
            </a:xfrm>
          </p:grpSpPr>
          <p:pic>
            <p:nvPicPr>
              <p:cNvPr id="173" name="Google Shape;173;p18"/>
              <p:cNvPicPr preferRelativeResize="0"/>
              <p:nvPr/>
            </p:nvPicPr>
            <p:blipFill rotWithShape="1">
              <a:blip r:embed="rId7">
                <a:alphaModFix/>
              </a:blip>
              <a:srcRect r="3623"/>
              <a:stretch/>
            </p:blipFill>
            <p:spPr>
              <a:xfrm>
                <a:off x="4823650" y="330375"/>
                <a:ext cx="8016624" cy="5143499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74" name="Google Shape;174;p18"/>
              <p:cNvSpPr/>
              <p:nvPr/>
            </p:nvSpPr>
            <p:spPr>
              <a:xfrm rot="387819">
                <a:off x="7441071" y="2308928"/>
                <a:ext cx="399741" cy="467758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18"/>
          <p:cNvSpPr txBox="1"/>
          <p:nvPr/>
        </p:nvSpPr>
        <p:spPr>
          <a:xfrm>
            <a:off x="7700300" y="4710250"/>
            <a:ext cx="144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Simon et al., 2024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7390325" y="3892450"/>
            <a:ext cx="1443600" cy="448200"/>
          </a:xfrm>
          <a:prstGeom prst="roundRect">
            <a:avLst>
              <a:gd name="adj" fmla="val 5405"/>
            </a:avLst>
          </a:prstGeom>
          <a:solidFill>
            <a:srgbClr val="F5E0BA"/>
          </a:solidFill>
          <a:ln w="19050" cap="flat" cmpd="sng">
            <a:solidFill>
              <a:srgbClr val="FEA8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Nonattainment area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18"/>
          <p:cNvCxnSpPr/>
          <p:nvPr/>
        </p:nvCxnSpPr>
        <p:spPr>
          <a:xfrm rot="10800000">
            <a:off x="7655825" y="3349150"/>
            <a:ext cx="380100" cy="467100"/>
          </a:xfrm>
          <a:prstGeom prst="straightConnector1">
            <a:avLst/>
          </a:prstGeom>
          <a:noFill/>
          <a:ln w="28575" cap="flat" cmpd="sng">
            <a:solidFill>
              <a:srgbClr val="FFA50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9" name="Google Shape;179;p18"/>
          <p:cNvSpPr/>
          <p:nvPr/>
        </p:nvSpPr>
        <p:spPr>
          <a:xfrm rot="10800000" flipH="1">
            <a:off x="1828800" y="5085000"/>
            <a:ext cx="73518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9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186" name="Google Shape;186;p19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9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529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Investigating the Precursors 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 rot="10800000" flipH="1">
            <a:off x="3657600" y="5085000"/>
            <a:ext cx="55137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4200" y="484124"/>
            <a:ext cx="3607750" cy="423746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7190660" y="4710000"/>
            <a:ext cx="195334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Data: CDPHE 2005-2023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/>
          <p:nvPr/>
        </p:nvSpPr>
        <p:spPr>
          <a:xfrm rot="10800000" flipH="1">
            <a:off x="225600" y="788925"/>
            <a:ext cx="537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19"/>
          <p:cNvGrpSpPr/>
          <p:nvPr/>
        </p:nvGrpSpPr>
        <p:grpSpPr>
          <a:xfrm>
            <a:off x="5584748" y="1581980"/>
            <a:ext cx="3173105" cy="2663999"/>
            <a:chOff x="5635811" y="1665867"/>
            <a:chExt cx="3173105" cy="2663999"/>
          </a:xfrm>
        </p:grpSpPr>
        <p:sp>
          <p:nvSpPr>
            <p:cNvPr id="195" name="Google Shape;195;p19"/>
            <p:cNvSpPr/>
            <p:nvPr/>
          </p:nvSpPr>
          <p:spPr>
            <a:xfrm>
              <a:off x="7437616" y="1665867"/>
              <a:ext cx="1371300" cy="843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Calibri"/>
                  <a:ea typeface="Calibri"/>
                  <a:cs typeface="Calibri"/>
                  <a:sym typeface="Calibri"/>
                </a:rPr>
                <a:t>Weekday-</a:t>
              </a:r>
              <a:endParaRPr sz="12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Calibri"/>
                  <a:ea typeface="Calibri"/>
                  <a:cs typeface="Calibri"/>
                  <a:sym typeface="Calibri"/>
                </a:rPr>
                <a:t>Weekend Effect</a:t>
              </a:r>
              <a:endParaRPr sz="12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6" name="Google Shape;196;p19"/>
            <p:cNvCxnSpPr/>
            <p:nvPr/>
          </p:nvCxnSpPr>
          <p:spPr>
            <a:xfrm flipH="1">
              <a:off x="7354022" y="2385701"/>
              <a:ext cx="198600" cy="12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97" name="Google Shape;197;p19"/>
            <p:cNvCxnSpPr>
              <a:stCxn id="195" idx="4"/>
            </p:cNvCxnSpPr>
            <p:nvPr/>
          </p:nvCxnSpPr>
          <p:spPr>
            <a:xfrm flipH="1">
              <a:off x="7890466" y="2509167"/>
              <a:ext cx="232800" cy="129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198" name="Google Shape;198;p19"/>
            <p:cNvSpPr/>
            <p:nvPr/>
          </p:nvSpPr>
          <p:spPr>
            <a:xfrm>
              <a:off x="5870423" y="3714266"/>
              <a:ext cx="1371300" cy="615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Declining NO</a:t>
              </a:r>
              <a:r>
                <a:rPr lang="en" sz="12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concentrations</a:t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 rot="2836806" flipH="1">
              <a:off x="6099401" y="3209637"/>
              <a:ext cx="447393" cy="414011"/>
            </a:xfrm>
            <a:custGeom>
              <a:avLst/>
              <a:gdLst/>
              <a:ahLst/>
              <a:cxnLst/>
              <a:rect l="l" t="t" r="r" b="b"/>
              <a:pathLst>
                <a:path w="12102" h="9967" extrusionOk="0">
                  <a:moveTo>
                    <a:pt x="0" y="9967"/>
                  </a:moveTo>
                  <a:cubicBezTo>
                    <a:pt x="1424" y="9730"/>
                    <a:pt x="6526" y="10204"/>
                    <a:pt x="8543" y="8543"/>
                  </a:cubicBezTo>
                  <a:cubicBezTo>
                    <a:pt x="10560" y="6882"/>
                    <a:pt x="11509" y="1424"/>
                    <a:pt x="1210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Google Shape;200;p19"/>
            <p:cNvSpPr/>
            <p:nvPr/>
          </p:nvSpPr>
          <p:spPr>
            <a:xfrm rot="2836810" flipH="1">
              <a:off x="5891782" y="2577610"/>
              <a:ext cx="816788" cy="1012431"/>
            </a:xfrm>
            <a:custGeom>
              <a:avLst/>
              <a:gdLst/>
              <a:ahLst/>
              <a:cxnLst/>
              <a:rect l="l" t="t" r="r" b="b"/>
              <a:pathLst>
                <a:path w="12102" h="9967" extrusionOk="0">
                  <a:moveTo>
                    <a:pt x="0" y="9967"/>
                  </a:moveTo>
                  <a:cubicBezTo>
                    <a:pt x="1424" y="9730"/>
                    <a:pt x="6526" y="10204"/>
                    <a:pt x="8543" y="8543"/>
                  </a:cubicBezTo>
                  <a:cubicBezTo>
                    <a:pt x="10560" y="6882"/>
                    <a:pt x="11509" y="1424"/>
                    <a:pt x="1210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1" name="Google Shape;201;p19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9"/>
          <p:cNvSpPr txBox="1">
            <a:spLocks noGrp="1"/>
          </p:cNvSpPr>
          <p:nvPr>
            <p:ph type="body" idx="1"/>
          </p:nvPr>
        </p:nvSpPr>
        <p:spPr>
          <a:xfrm>
            <a:off x="143100" y="1076025"/>
            <a:ext cx="5293500" cy="19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Regulations on precursor emissions have been implemented to mitigate O</a:t>
            </a:r>
            <a:r>
              <a:rPr lang="en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emissions follow daily commuting patterns</a:t>
            </a:r>
            <a:endParaRPr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9" descr="Denver's Traffic Is Bad And A New Report Says It'll Only Get Worse"/>
          <p:cNvPicPr preferRelativeResize="0"/>
          <p:nvPr/>
        </p:nvPicPr>
        <p:blipFill rotWithShape="1">
          <a:blip r:embed="rId6">
            <a:alphaModFix/>
          </a:blip>
          <a:srcRect l="9925" r="5742" b="9926"/>
          <a:stretch/>
        </p:blipFill>
        <p:spPr>
          <a:xfrm>
            <a:off x="1508463" y="2566650"/>
            <a:ext cx="2813887" cy="199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41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The O</a:t>
            </a:r>
            <a:r>
              <a:rPr lang="en" sz="3300" b="1" baseline="-25000"/>
              <a:t>3</a:t>
            </a:r>
            <a:r>
              <a:rPr lang="en" sz="3300" b="1"/>
              <a:t> Quandary</a:t>
            </a:r>
            <a:endParaRPr sz="3300" b="1"/>
          </a:p>
        </p:txBody>
      </p:sp>
      <p:sp>
        <p:nvSpPr>
          <p:cNvPr id="209" name="Google Shape;209;p20"/>
          <p:cNvSpPr/>
          <p:nvPr/>
        </p:nvSpPr>
        <p:spPr>
          <a:xfrm rot="10800000" flipH="1">
            <a:off x="225600" y="788925"/>
            <a:ext cx="41931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body" idx="1"/>
          </p:nvPr>
        </p:nvSpPr>
        <p:spPr>
          <a:xfrm>
            <a:off x="172650" y="4095250"/>
            <a:ext cx="4432800" cy="8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the Front Range, there is no discernable trend in O</a:t>
            </a:r>
            <a:r>
              <a:rPr lang="en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concentrations and exceedance days are still occuring!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0"/>
          <p:cNvSpPr/>
          <p:nvPr/>
        </p:nvSpPr>
        <p:spPr>
          <a:xfrm rot="10800000" flipH="1">
            <a:off x="3657600" y="5085000"/>
            <a:ext cx="55137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6906900" y="4710000"/>
            <a:ext cx="2259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Data: CDPHE 2005-2023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 rotWithShape="1">
          <a:blip r:embed="rId3">
            <a:alphaModFix/>
          </a:blip>
          <a:srcRect b="58322"/>
          <a:stretch/>
        </p:blipFill>
        <p:spPr>
          <a:xfrm>
            <a:off x="73475" y="977288"/>
            <a:ext cx="4432800" cy="31404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3">
            <a:alphaModFix/>
          </a:blip>
          <a:srcRect t="41159"/>
          <a:stretch/>
        </p:blipFill>
        <p:spPr>
          <a:xfrm>
            <a:off x="4605450" y="292425"/>
            <a:ext cx="4432800" cy="443386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6" name="Google Shape;216;p20"/>
          <p:cNvSpPr/>
          <p:nvPr/>
        </p:nvSpPr>
        <p:spPr>
          <a:xfrm>
            <a:off x="1138700" y="1305000"/>
            <a:ext cx="480000" cy="25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E9A2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 ppbv NAAQS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1657025" y="1305000"/>
            <a:ext cx="635100" cy="25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D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quantile trend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218" name="Google Shape;218;p20"/>
          <p:cNvCxnSpPr>
            <a:stCxn id="216" idx="2"/>
          </p:cNvCxnSpPr>
          <p:nvPr/>
        </p:nvCxnSpPr>
        <p:spPr>
          <a:xfrm>
            <a:off x="1378700" y="1560000"/>
            <a:ext cx="3300" cy="175800"/>
          </a:xfrm>
          <a:prstGeom prst="straightConnector1">
            <a:avLst/>
          </a:prstGeom>
          <a:noFill/>
          <a:ln w="9525" cap="flat" cmpd="sng">
            <a:solidFill>
              <a:srgbClr val="FE9A2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0"/>
          <p:cNvCxnSpPr/>
          <p:nvPr/>
        </p:nvCxnSpPr>
        <p:spPr>
          <a:xfrm flipH="1">
            <a:off x="1748000" y="1560000"/>
            <a:ext cx="2100" cy="281100"/>
          </a:xfrm>
          <a:prstGeom prst="straightConnector1">
            <a:avLst/>
          </a:prstGeom>
          <a:noFill/>
          <a:ln w="9525" cap="flat" cmpd="sng">
            <a:solidFill>
              <a:srgbClr val="2D99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20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1"/>
          <p:cNvGrpSpPr/>
          <p:nvPr/>
        </p:nvGrpSpPr>
        <p:grpSpPr>
          <a:xfrm>
            <a:off x="8636751" y="112815"/>
            <a:ext cx="407603" cy="208367"/>
            <a:chOff x="2739375" y="1935087"/>
            <a:chExt cx="2607825" cy="1333976"/>
          </a:xfrm>
        </p:grpSpPr>
        <p:pic>
          <p:nvPicPr>
            <p:cNvPr id="226" name="Google Shape;226;p21" descr="Symbol | Brand | Colorado State University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9375" y="1935087"/>
              <a:ext cx="1333976" cy="13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1"/>
            <p:cNvPicPr preferRelativeResize="0"/>
            <p:nvPr/>
          </p:nvPicPr>
          <p:blipFill rotWithShape="1">
            <a:blip r:embed="rId4">
              <a:alphaModFix/>
            </a:blip>
            <a:srcRect l="18056" r="18209"/>
            <a:stretch/>
          </p:blipFill>
          <p:spPr>
            <a:xfrm>
              <a:off x="3920950" y="1965412"/>
              <a:ext cx="1426250" cy="127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21"/>
          <p:cNvSpPr/>
          <p:nvPr/>
        </p:nvSpPr>
        <p:spPr>
          <a:xfrm rot="10800000" flipH="1">
            <a:off x="-22800" y="5085000"/>
            <a:ext cx="91896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"/>
          <p:cNvSpPr/>
          <p:nvPr/>
        </p:nvSpPr>
        <p:spPr>
          <a:xfrm rot="10800000" flipH="1">
            <a:off x="3657600" y="5085000"/>
            <a:ext cx="5513700" cy="58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title"/>
          </p:nvPr>
        </p:nvSpPr>
        <p:spPr>
          <a:xfrm>
            <a:off x="311700" y="63825"/>
            <a:ext cx="5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Calibri"/>
                <a:ea typeface="Calibri"/>
                <a:cs typeface="Calibri"/>
                <a:sym typeface="Calibri"/>
              </a:rPr>
              <a:t>Back to the Drawing Board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 rot="10800000" flipH="1">
            <a:off x="225600" y="788925"/>
            <a:ext cx="8704200" cy="585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1"/>
          <p:cNvGrpSpPr/>
          <p:nvPr/>
        </p:nvGrpSpPr>
        <p:grpSpPr>
          <a:xfrm>
            <a:off x="4182900" y="1319950"/>
            <a:ext cx="4785250" cy="3292500"/>
            <a:chOff x="4182900" y="1319950"/>
            <a:chExt cx="4785250" cy="3292500"/>
          </a:xfrm>
        </p:grpSpPr>
        <p:sp>
          <p:nvSpPr>
            <p:cNvPr id="233" name="Google Shape;233;p21"/>
            <p:cNvSpPr/>
            <p:nvPr/>
          </p:nvSpPr>
          <p:spPr>
            <a:xfrm>
              <a:off x="5246050" y="1319950"/>
              <a:ext cx="3722100" cy="3292500"/>
            </a:xfrm>
            <a:prstGeom prst="roundRect">
              <a:avLst>
                <a:gd name="adj" fmla="val 8648"/>
              </a:avLst>
            </a:prstGeom>
            <a:noFill/>
            <a:ln w="3810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Could investigating a weekday-weekend difference in O</a:t>
              </a:r>
              <a:r>
                <a:rPr lang="en" sz="25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help inform us more about O</a:t>
              </a:r>
              <a:r>
                <a:rPr lang="en" sz="25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’s response to </a:t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changing NO</a:t>
              </a:r>
              <a:r>
                <a:rPr lang="en" sz="25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en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4" name="Google Shape;234;p21"/>
            <p:cNvCxnSpPr>
              <a:stCxn id="235" idx="3"/>
              <a:endCxn id="233" idx="1"/>
            </p:cNvCxnSpPr>
            <p:nvPr/>
          </p:nvCxnSpPr>
          <p:spPr>
            <a:xfrm>
              <a:off x="4182900" y="2966213"/>
              <a:ext cx="1063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6" name="Google Shape;236;p21"/>
            <p:cNvCxnSpPr>
              <a:stCxn id="237" idx="3"/>
            </p:cNvCxnSpPr>
            <p:nvPr/>
          </p:nvCxnSpPr>
          <p:spPr>
            <a:xfrm rot="10800000" flipH="1">
              <a:off x="4182900" y="3425125"/>
              <a:ext cx="1056000" cy="69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8" name="Google Shape;238;p21"/>
            <p:cNvCxnSpPr/>
            <p:nvPr/>
          </p:nvCxnSpPr>
          <p:spPr>
            <a:xfrm>
              <a:off x="4182900" y="1787975"/>
              <a:ext cx="1056000" cy="696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9" name="Google Shape;239;p21"/>
          <p:cNvSpPr/>
          <p:nvPr/>
        </p:nvSpPr>
        <p:spPr>
          <a:xfrm>
            <a:off x="225600" y="1319925"/>
            <a:ext cx="3957300" cy="98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Concentrations of the NO</a:t>
            </a:r>
            <a:r>
              <a:rPr lang="en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precursor have been dropping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225600" y="2475413"/>
            <a:ext cx="3957300" cy="98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follows a weekday-weekend trend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225600" y="3630925"/>
            <a:ext cx="3957300" cy="98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concentrations have not been dropping in the same way as NO</a:t>
            </a:r>
            <a:r>
              <a:rPr lang="en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0" y="4752925"/>
            <a:ext cx="665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AA08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200">
              <a:solidFill>
                <a:srgbClr val="8AA0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1521</Words>
  <Application>Microsoft Office PowerPoint</Application>
  <PresentationFormat>On-screen Show (16:9)</PresentationFormat>
  <Paragraphs>202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Archivo Narrow SemiBold</vt:lpstr>
      <vt:lpstr>Simple Light</vt:lpstr>
      <vt:lpstr>PowerPoint Presentation</vt:lpstr>
      <vt:lpstr>PowerPoint Presentation</vt:lpstr>
      <vt:lpstr>What is O3?</vt:lpstr>
      <vt:lpstr>O3 Lifecycle</vt:lpstr>
      <vt:lpstr>O3-NOx Relationship</vt:lpstr>
      <vt:lpstr>Colorado O3 </vt:lpstr>
      <vt:lpstr>Investigating the Precursors </vt:lpstr>
      <vt:lpstr>The O3 Quandary</vt:lpstr>
      <vt:lpstr>Back to the Drawing Board</vt:lpstr>
      <vt:lpstr>Long-Term O3 Weekday-Weekend Behavior</vt:lpstr>
      <vt:lpstr>O3 Weekday-Weekend Development</vt:lpstr>
      <vt:lpstr>A Shift in O3 Sensitivity</vt:lpstr>
      <vt:lpstr>Future Work and Limitations</vt:lpstr>
      <vt:lpstr>Thank You</vt:lpstr>
      <vt:lpstr>PowerPoint Presentation</vt:lpstr>
      <vt:lpstr>Initial VOC Workup</vt:lpstr>
      <vt:lpstr>VOC Tracer Compounds by Location</vt:lpstr>
      <vt:lpstr>NOx Weekday-Weekend Trends</vt:lpstr>
      <vt:lpstr>Establishing Exceedance </vt:lpstr>
      <vt:lpstr>O3 Chemistry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Grace Servia</cp:lastModifiedBy>
  <cp:revision>2</cp:revision>
  <dcterms:modified xsi:type="dcterms:W3CDTF">2024-08-01T15:49:14Z</dcterms:modified>
</cp:coreProperties>
</file>